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48" r:id="rId4"/>
  </p:sldMasterIdLst>
  <p:notesMasterIdLst>
    <p:notesMasterId r:id="rId35"/>
  </p:notesMasterIdLst>
  <p:sldIdLst>
    <p:sldId id="1221" r:id="rId5"/>
    <p:sldId id="1220" r:id="rId6"/>
    <p:sldId id="1224" r:id="rId7"/>
    <p:sldId id="1225" r:id="rId8"/>
    <p:sldId id="1226" r:id="rId9"/>
    <p:sldId id="1227" r:id="rId10"/>
    <p:sldId id="1228" r:id="rId11"/>
    <p:sldId id="1223" r:id="rId12"/>
    <p:sldId id="1229" r:id="rId13"/>
    <p:sldId id="1230" r:id="rId14"/>
    <p:sldId id="1231" r:id="rId15"/>
    <p:sldId id="1252" r:id="rId16"/>
    <p:sldId id="1232" r:id="rId17"/>
    <p:sldId id="1233" r:id="rId18"/>
    <p:sldId id="1234" r:id="rId19"/>
    <p:sldId id="1235" r:id="rId20"/>
    <p:sldId id="1236" r:id="rId21"/>
    <p:sldId id="1237" r:id="rId22"/>
    <p:sldId id="1238" r:id="rId23"/>
    <p:sldId id="1239" r:id="rId24"/>
    <p:sldId id="1240" r:id="rId25"/>
    <p:sldId id="1241" r:id="rId26"/>
    <p:sldId id="1242" r:id="rId27"/>
    <p:sldId id="1244" r:id="rId28"/>
    <p:sldId id="1245" r:id="rId29"/>
    <p:sldId id="1247" r:id="rId30"/>
    <p:sldId id="1248" r:id="rId31"/>
    <p:sldId id="1249" r:id="rId32"/>
    <p:sldId id="1250" r:id="rId33"/>
    <p:sldId id="1251" r:id="rId34"/>
  </p:sldIdLst>
  <p:sldSz cx="12192000" cy="6858000"/>
  <p:notesSz cx="7004050" cy="9290050"/>
  <p:defaultTextStyle>
    <a:defPPr>
      <a:defRPr lang="en-US"/>
    </a:defPPr>
    <a:lvl1pPr marL="0" algn="l" defTabSz="1086775" rtl="0" eaLnBrk="1" latinLnBrk="0" hangingPunct="1">
      <a:defRPr sz="2200" kern="1200">
        <a:solidFill>
          <a:schemeClr val="tx1"/>
        </a:solidFill>
        <a:latin typeface="+mn-lt"/>
        <a:ea typeface="+mn-ea"/>
        <a:cs typeface="+mn-cs"/>
      </a:defRPr>
    </a:lvl1pPr>
    <a:lvl2pPr marL="543388" algn="l" defTabSz="1086775" rtl="0" eaLnBrk="1" latinLnBrk="0" hangingPunct="1">
      <a:defRPr sz="2200" kern="1200">
        <a:solidFill>
          <a:schemeClr val="tx1"/>
        </a:solidFill>
        <a:latin typeface="+mn-lt"/>
        <a:ea typeface="+mn-ea"/>
        <a:cs typeface="+mn-cs"/>
      </a:defRPr>
    </a:lvl2pPr>
    <a:lvl3pPr marL="1086775" algn="l" defTabSz="1086775" rtl="0" eaLnBrk="1" latinLnBrk="0" hangingPunct="1">
      <a:defRPr sz="2200" kern="1200">
        <a:solidFill>
          <a:schemeClr val="tx1"/>
        </a:solidFill>
        <a:latin typeface="+mn-lt"/>
        <a:ea typeface="+mn-ea"/>
        <a:cs typeface="+mn-cs"/>
      </a:defRPr>
    </a:lvl3pPr>
    <a:lvl4pPr marL="1630163" algn="l" defTabSz="1086775" rtl="0" eaLnBrk="1" latinLnBrk="0" hangingPunct="1">
      <a:defRPr sz="2200" kern="1200">
        <a:solidFill>
          <a:schemeClr val="tx1"/>
        </a:solidFill>
        <a:latin typeface="+mn-lt"/>
        <a:ea typeface="+mn-ea"/>
        <a:cs typeface="+mn-cs"/>
      </a:defRPr>
    </a:lvl4pPr>
    <a:lvl5pPr marL="2173551" algn="l" defTabSz="1086775" rtl="0" eaLnBrk="1" latinLnBrk="0" hangingPunct="1">
      <a:defRPr sz="2200" kern="1200">
        <a:solidFill>
          <a:schemeClr val="tx1"/>
        </a:solidFill>
        <a:latin typeface="+mn-lt"/>
        <a:ea typeface="+mn-ea"/>
        <a:cs typeface="+mn-cs"/>
      </a:defRPr>
    </a:lvl5pPr>
    <a:lvl6pPr marL="2716938" algn="l" defTabSz="1086775" rtl="0" eaLnBrk="1" latinLnBrk="0" hangingPunct="1">
      <a:defRPr sz="2200" kern="1200">
        <a:solidFill>
          <a:schemeClr val="tx1"/>
        </a:solidFill>
        <a:latin typeface="+mn-lt"/>
        <a:ea typeface="+mn-ea"/>
        <a:cs typeface="+mn-cs"/>
      </a:defRPr>
    </a:lvl6pPr>
    <a:lvl7pPr marL="3260326" algn="l" defTabSz="1086775" rtl="0" eaLnBrk="1" latinLnBrk="0" hangingPunct="1">
      <a:defRPr sz="2200" kern="1200">
        <a:solidFill>
          <a:schemeClr val="tx1"/>
        </a:solidFill>
        <a:latin typeface="+mn-lt"/>
        <a:ea typeface="+mn-ea"/>
        <a:cs typeface="+mn-cs"/>
      </a:defRPr>
    </a:lvl7pPr>
    <a:lvl8pPr marL="3803713" algn="l" defTabSz="1086775" rtl="0" eaLnBrk="1" latinLnBrk="0" hangingPunct="1">
      <a:defRPr sz="2200" kern="1200">
        <a:solidFill>
          <a:schemeClr val="tx1"/>
        </a:solidFill>
        <a:latin typeface="+mn-lt"/>
        <a:ea typeface="+mn-ea"/>
        <a:cs typeface="+mn-cs"/>
      </a:defRPr>
    </a:lvl8pPr>
    <a:lvl9pPr marL="4347102" algn="l" defTabSz="1086775"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 userDrawn="1">
          <p15:clr>
            <a:srgbClr val="A4A3A4"/>
          </p15:clr>
        </p15:guide>
        <p15:guide id="2" pos="3840" userDrawn="1">
          <p15:clr>
            <a:srgbClr val="A4A3A4"/>
          </p15:clr>
        </p15:guide>
        <p15:guide id="3" pos="7501" userDrawn="1">
          <p15:clr>
            <a:srgbClr val="A4A3A4"/>
          </p15:clr>
        </p15:guide>
        <p15:guide id="4" pos="188" userDrawn="1">
          <p15:clr>
            <a:srgbClr val="A4A3A4"/>
          </p15:clr>
        </p15:guide>
        <p15:guide id="5"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A7"/>
    <a:srgbClr val="D9D9D9"/>
    <a:srgbClr val="1D1D1D"/>
    <a:srgbClr val="81C13D"/>
    <a:srgbClr val="567400"/>
    <a:srgbClr val="638600"/>
    <a:srgbClr val="85B400"/>
    <a:srgbClr val="99CC00"/>
    <a:srgbClr val="003F58"/>
    <a:srgbClr val="0053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44F3B-8822-428D-8E06-5A41300DC47C}" v="6" dt="2024-04-06T10:28:19.8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9373" autoAdjust="0"/>
  </p:normalViewPr>
  <p:slideViewPr>
    <p:cSldViewPr snapToGrid="0">
      <p:cViewPr varScale="1">
        <p:scale>
          <a:sx n="86" d="100"/>
          <a:sy n="86" d="100"/>
        </p:scale>
        <p:origin x="562" y="67"/>
      </p:cViewPr>
      <p:guideLst>
        <p:guide orient="horz" pos="218"/>
        <p:guide pos="3840"/>
        <p:guide pos="7501"/>
        <p:guide pos="188"/>
        <p:guide orient="horz" pos="216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57" d="100"/>
          <a:sy n="57" d="100"/>
        </p:scale>
        <p:origin x="3235"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4661" cy="463863"/>
          </a:xfrm>
          <a:prstGeom prst="rect">
            <a:avLst/>
          </a:prstGeom>
        </p:spPr>
        <p:txBody>
          <a:bodyPr vert="horz" lIns="91255" tIns="45627" rIns="91255" bIns="45627" rtlCol="0"/>
          <a:lstStyle>
            <a:lvl1pPr algn="l">
              <a:defRPr sz="1200"/>
            </a:lvl1pPr>
          </a:lstStyle>
          <a:p>
            <a:endParaRPr lang="en-IN" dirty="0"/>
          </a:p>
        </p:txBody>
      </p:sp>
      <p:sp>
        <p:nvSpPr>
          <p:cNvPr id="3" name="Date Placeholder 2"/>
          <p:cNvSpPr>
            <a:spLocks noGrp="1"/>
          </p:cNvSpPr>
          <p:nvPr>
            <p:ph type="dt" idx="1"/>
          </p:nvPr>
        </p:nvSpPr>
        <p:spPr>
          <a:xfrm>
            <a:off x="3967789" y="1"/>
            <a:ext cx="3034661" cy="463863"/>
          </a:xfrm>
          <a:prstGeom prst="rect">
            <a:avLst/>
          </a:prstGeom>
        </p:spPr>
        <p:txBody>
          <a:bodyPr vert="horz" lIns="91255" tIns="45627" rIns="91255" bIns="45627" rtlCol="0"/>
          <a:lstStyle>
            <a:lvl1pPr algn="r">
              <a:defRPr sz="1200"/>
            </a:lvl1pPr>
          </a:lstStyle>
          <a:p>
            <a:fld id="{586AEF2E-9EF5-443C-96AD-05EF93FC13D6}" type="datetimeFigureOut">
              <a:rPr lang="en-IN" smtClean="0"/>
              <a:t>06-04-2024</a:t>
            </a:fld>
            <a:endParaRPr lang="en-IN" dirty="0"/>
          </a:p>
        </p:txBody>
      </p:sp>
      <p:sp>
        <p:nvSpPr>
          <p:cNvPr id="4" name="Slide Image Placeholder 3"/>
          <p:cNvSpPr>
            <a:spLocks noGrp="1" noRot="1" noChangeAspect="1"/>
          </p:cNvSpPr>
          <p:nvPr>
            <p:ph type="sldImg" idx="2"/>
          </p:nvPr>
        </p:nvSpPr>
        <p:spPr>
          <a:xfrm>
            <a:off x="406400" y="696913"/>
            <a:ext cx="6191250" cy="3482975"/>
          </a:xfrm>
          <a:prstGeom prst="rect">
            <a:avLst/>
          </a:prstGeom>
          <a:noFill/>
          <a:ln w="12700">
            <a:solidFill>
              <a:prstClr val="black"/>
            </a:solidFill>
          </a:ln>
        </p:spPr>
        <p:txBody>
          <a:bodyPr vert="horz" lIns="91255" tIns="45627" rIns="91255" bIns="45627" rtlCol="0" anchor="ctr"/>
          <a:lstStyle/>
          <a:p>
            <a:endParaRPr lang="en-IN" dirty="0"/>
          </a:p>
        </p:txBody>
      </p:sp>
      <p:sp>
        <p:nvSpPr>
          <p:cNvPr id="5" name="Notes Placeholder 4"/>
          <p:cNvSpPr>
            <a:spLocks noGrp="1"/>
          </p:cNvSpPr>
          <p:nvPr>
            <p:ph type="body" sz="quarter" idx="3"/>
          </p:nvPr>
        </p:nvSpPr>
        <p:spPr>
          <a:xfrm>
            <a:off x="701048" y="4413095"/>
            <a:ext cx="5601959" cy="4179562"/>
          </a:xfrm>
          <a:prstGeom prst="rect">
            <a:avLst/>
          </a:prstGeom>
        </p:spPr>
        <p:txBody>
          <a:bodyPr vert="horz" lIns="91255" tIns="45627" rIns="91255" bIns="4562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1" y="8824589"/>
            <a:ext cx="3034661" cy="463863"/>
          </a:xfrm>
          <a:prstGeom prst="rect">
            <a:avLst/>
          </a:prstGeom>
        </p:spPr>
        <p:txBody>
          <a:bodyPr vert="horz" lIns="91255" tIns="45627" rIns="91255" bIns="45627" rtlCol="0" anchor="b"/>
          <a:lstStyle>
            <a:lvl1pPr algn="l">
              <a:defRPr sz="1200"/>
            </a:lvl1pPr>
          </a:lstStyle>
          <a:p>
            <a:endParaRPr lang="en-IN" dirty="0"/>
          </a:p>
        </p:txBody>
      </p:sp>
      <p:sp>
        <p:nvSpPr>
          <p:cNvPr id="7" name="Slide Number Placeholder 6"/>
          <p:cNvSpPr>
            <a:spLocks noGrp="1"/>
          </p:cNvSpPr>
          <p:nvPr>
            <p:ph type="sldNum" sz="quarter" idx="5"/>
          </p:nvPr>
        </p:nvSpPr>
        <p:spPr>
          <a:xfrm>
            <a:off x="3967789" y="8824589"/>
            <a:ext cx="3034661" cy="463863"/>
          </a:xfrm>
          <a:prstGeom prst="rect">
            <a:avLst/>
          </a:prstGeom>
        </p:spPr>
        <p:txBody>
          <a:bodyPr vert="horz" lIns="91255" tIns="45627" rIns="91255" bIns="45627" rtlCol="0" anchor="b"/>
          <a:lstStyle>
            <a:lvl1pPr algn="r">
              <a:defRPr sz="1200"/>
            </a:lvl1pPr>
          </a:lstStyle>
          <a:p>
            <a:fld id="{BC6E18D5-4A14-4AF0-B49E-8B12AB7E89EE}" type="slidenum">
              <a:rPr lang="en-IN" smtClean="0"/>
              <a:t>‹#›</a:t>
            </a:fld>
            <a:endParaRPr lang="en-IN" dirty="0"/>
          </a:p>
        </p:txBody>
      </p:sp>
    </p:spTree>
    <p:extLst>
      <p:ext uri="{BB962C8B-B14F-4D97-AF65-F5344CB8AC3E}">
        <p14:creationId xmlns:p14="http://schemas.microsoft.com/office/powerpoint/2010/main" val="1752568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1</a:t>
            </a:fld>
            <a:endParaRPr lang="en-IN" dirty="0"/>
          </a:p>
        </p:txBody>
      </p:sp>
    </p:spTree>
    <p:extLst>
      <p:ext uri="{BB962C8B-B14F-4D97-AF65-F5344CB8AC3E}">
        <p14:creationId xmlns:p14="http://schemas.microsoft.com/office/powerpoint/2010/main" val="2127143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10</a:t>
            </a:fld>
            <a:endParaRPr lang="en-IN" dirty="0"/>
          </a:p>
        </p:txBody>
      </p:sp>
    </p:spTree>
    <p:extLst>
      <p:ext uri="{BB962C8B-B14F-4D97-AF65-F5344CB8AC3E}">
        <p14:creationId xmlns:p14="http://schemas.microsoft.com/office/powerpoint/2010/main" val="1199901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11</a:t>
            </a:fld>
            <a:endParaRPr lang="en-IN" dirty="0"/>
          </a:p>
        </p:txBody>
      </p:sp>
    </p:spTree>
    <p:extLst>
      <p:ext uri="{BB962C8B-B14F-4D97-AF65-F5344CB8AC3E}">
        <p14:creationId xmlns:p14="http://schemas.microsoft.com/office/powerpoint/2010/main" val="1199901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12</a:t>
            </a:fld>
            <a:endParaRPr lang="en-IN" dirty="0"/>
          </a:p>
        </p:txBody>
      </p:sp>
    </p:spTree>
    <p:extLst>
      <p:ext uri="{BB962C8B-B14F-4D97-AF65-F5344CB8AC3E}">
        <p14:creationId xmlns:p14="http://schemas.microsoft.com/office/powerpoint/2010/main" val="1199901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13</a:t>
            </a:fld>
            <a:endParaRPr lang="en-IN" dirty="0"/>
          </a:p>
        </p:txBody>
      </p:sp>
    </p:spTree>
    <p:extLst>
      <p:ext uri="{BB962C8B-B14F-4D97-AF65-F5344CB8AC3E}">
        <p14:creationId xmlns:p14="http://schemas.microsoft.com/office/powerpoint/2010/main" val="1199901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14</a:t>
            </a:fld>
            <a:endParaRPr lang="en-IN" dirty="0"/>
          </a:p>
        </p:txBody>
      </p:sp>
    </p:spTree>
    <p:extLst>
      <p:ext uri="{BB962C8B-B14F-4D97-AF65-F5344CB8AC3E}">
        <p14:creationId xmlns:p14="http://schemas.microsoft.com/office/powerpoint/2010/main" val="1199901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15</a:t>
            </a:fld>
            <a:endParaRPr lang="en-IN" dirty="0"/>
          </a:p>
        </p:txBody>
      </p:sp>
    </p:spTree>
    <p:extLst>
      <p:ext uri="{BB962C8B-B14F-4D97-AF65-F5344CB8AC3E}">
        <p14:creationId xmlns:p14="http://schemas.microsoft.com/office/powerpoint/2010/main" val="1199901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16</a:t>
            </a:fld>
            <a:endParaRPr lang="en-IN" dirty="0"/>
          </a:p>
        </p:txBody>
      </p:sp>
    </p:spTree>
    <p:extLst>
      <p:ext uri="{BB962C8B-B14F-4D97-AF65-F5344CB8AC3E}">
        <p14:creationId xmlns:p14="http://schemas.microsoft.com/office/powerpoint/2010/main" val="1199901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17</a:t>
            </a:fld>
            <a:endParaRPr lang="en-IN" dirty="0"/>
          </a:p>
        </p:txBody>
      </p:sp>
    </p:spTree>
    <p:extLst>
      <p:ext uri="{BB962C8B-B14F-4D97-AF65-F5344CB8AC3E}">
        <p14:creationId xmlns:p14="http://schemas.microsoft.com/office/powerpoint/2010/main" val="1199901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18</a:t>
            </a:fld>
            <a:endParaRPr lang="en-IN" dirty="0"/>
          </a:p>
        </p:txBody>
      </p:sp>
    </p:spTree>
    <p:extLst>
      <p:ext uri="{BB962C8B-B14F-4D97-AF65-F5344CB8AC3E}">
        <p14:creationId xmlns:p14="http://schemas.microsoft.com/office/powerpoint/2010/main" val="1199901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19</a:t>
            </a:fld>
            <a:endParaRPr lang="en-IN" dirty="0"/>
          </a:p>
        </p:txBody>
      </p:sp>
    </p:spTree>
    <p:extLst>
      <p:ext uri="{BB962C8B-B14F-4D97-AF65-F5344CB8AC3E}">
        <p14:creationId xmlns:p14="http://schemas.microsoft.com/office/powerpoint/2010/main" val="1199901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2</a:t>
            </a:fld>
            <a:endParaRPr lang="en-IN" dirty="0"/>
          </a:p>
        </p:txBody>
      </p:sp>
    </p:spTree>
    <p:extLst>
      <p:ext uri="{BB962C8B-B14F-4D97-AF65-F5344CB8AC3E}">
        <p14:creationId xmlns:p14="http://schemas.microsoft.com/office/powerpoint/2010/main" val="969822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20</a:t>
            </a:fld>
            <a:endParaRPr lang="en-IN" dirty="0"/>
          </a:p>
        </p:txBody>
      </p:sp>
    </p:spTree>
    <p:extLst>
      <p:ext uri="{BB962C8B-B14F-4D97-AF65-F5344CB8AC3E}">
        <p14:creationId xmlns:p14="http://schemas.microsoft.com/office/powerpoint/2010/main" val="1199901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21</a:t>
            </a:fld>
            <a:endParaRPr lang="en-IN" dirty="0"/>
          </a:p>
        </p:txBody>
      </p:sp>
    </p:spTree>
    <p:extLst>
      <p:ext uri="{BB962C8B-B14F-4D97-AF65-F5344CB8AC3E}">
        <p14:creationId xmlns:p14="http://schemas.microsoft.com/office/powerpoint/2010/main" val="1199901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22</a:t>
            </a:fld>
            <a:endParaRPr lang="en-IN" dirty="0"/>
          </a:p>
        </p:txBody>
      </p:sp>
    </p:spTree>
    <p:extLst>
      <p:ext uri="{BB962C8B-B14F-4D97-AF65-F5344CB8AC3E}">
        <p14:creationId xmlns:p14="http://schemas.microsoft.com/office/powerpoint/2010/main" val="1199901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23</a:t>
            </a:fld>
            <a:endParaRPr lang="en-IN" dirty="0"/>
          </a:p>
        </p:txBody>
      </p:sp>
    </p:spTree>
    <p:extLst>
      <p:ext uri="{BB962C8B-B14F-4D97-AF65-F5344CB8AC3E}">
        <p14:creationId xmlns:p14="http://schemas.microsoft.com/office/powerpoint/2010/main" val="1199901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24</a:t>
            </a:fld>
            <a:endParaRPr lang="en-IN" dirty="0"/>
          </a:p>
        </p:txBody>
      </p:sp>
    </p:spTree>
    <p:extLst>
      <p:ext uri="{BB962C8B-B14F-4D97-AF65-F5344CB8AC3E}">
        <p14:creationId xmlns:p14="http://schemas.microsoft.com/office/powerpoint/2010/main" val="1199901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25</a:t>
            </a:fld>
            <a:endParaRPr lang="en-IN" dirty="0"/>
          </a:p>
        </p:txBody>
      </p:sp>
    </p:spTree>
    <p:extLst>
      <p:ext uri="{BB962C8B-B14F-4D97-AF65-F5344CB8AC3E}">
        <p14:creationId xmlns:p14="http://schemas.microsoft.com/office/powerpoint/2010/main" val="1199901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26</a:t>
            </a:fld>
            <a:endParaRPr lang="en-IN" dirty="0"/>
          </a:p>
        </p:txBody>
      </p:sp>
    </p:spTree>
    <p:extLst>
      <p:ext uri="{BB962C8B-B14F-4D97-AF65-F5344CB8AC3E}">
        <p14:creationId xmlns:p14="http://schemas.microsoft.com/office/powerpoint/2010/main" val="1199901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27</a:t>
            </a:fld>
            <a:endParaRPr lang="en-IN" dirty="0"/>
          </a:p>
        </p:txBody>
      </p:sp>
    </p:spTree>
    <p:extLst>
      <p:ext uri="{BB962C8B-B14F-4D97-AF65-F5344CB8AC3E}">
        <p14:creationId xmlns:p14="http://schemas.microsoft.com/office/powerpoint/2010/main" val="1199901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28</a:t>
            </a:fld>
            <a:endParaRPr lang="en-IN" dirty="0"/>
          </a:p>
        </p:txBody>
      </p:sp>
    </p:spTree>
    <p:extLst>
      <p:ext uri="{BB962C8B-B14F-4D97-AF65-F5344CB8AC3E}">
        <p14:creationId xmlns:p14="http://schemas.microsoft.com/office/powerpoint/2010/main" val="1199901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29</a:t>
            </a:fld>
            <a:endParaRPr lang="en-IN" dirty="0"/>
          </a:p>
        </p:txBody>
      </p:sp>
    </p:spTree>
    <p:extLst>
      <p:ext uri="{BB962C8B-B14F-4D97-AF65-F5344CB8AC3E}">
        <p14:creationId xmlns:p14="http://schemas.microsoft.com/office/powerpoint/2010/main" val="1199901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3</a:t>
            </a:fld>
            <a:endParaRPr lang="en-IN" dirty="0"/>
          </a:p>
        </p:txBody>
      </p:sp>
    </p:spTree>
    <p:extLst>
      <p:ext uri="{BB962C8B-B14F-4D97-AF65-F5344CB8AC3E}">
        <p14:creationId xmlns:p14="http://schemas.microsoft.com/office/powerpoint/2010/main" val="2461540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30</a:t>
            </a:fld>
            <a:endParaRPr lang="en-IN" dirty="0"/>
          </a:p>
        </p:txBody>
      </p:sp>
    </p:spTree>
    <p:extLst>
      <p:ext uri="{BB962C8B-B14F-4D97-AF65-F5344CB8AC3E}">
        <p14:creationId xmlns:p14="http://schemas.microsoft.com/office/powerpoint/2010/main" val="1199901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4</a:t>
            </a:fld>
            <a:endParaRPr lang="en-IN" dirty="0"/>
          </a:p>
        </p:txBody>
      </p:sp>
    </p:spTree>
    <p:extLst>
      <p:ext uri="{BB962C8B-B14F-4D97-AF65-F5344CB8AC3E}">
        <p14:creationId xmlns:p14="http://schemas.microsoft.com/office/powerpoint/2010/main" val="1127778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5</a:t>
            </a:fld>
            <a:endParaRPr lang="en-IN" dirty="0"/>
          </a:p>
        </p:txBody>
      </p:sp>
    </p:spTree>
    <p:extLst>
      <p:ext uri="{BB962C8B-B14F-4D97-AF65-F5344CB8AC3E}">
        <p14:creationId xmlns:p14="http://schemas.microsoft.com/office/powerpoint/2010/main" val="3826770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6</a:t>
            </a:fld>
            <a:endParaRPr lang="en-IN" dirty="0"/>
          </a:p>
        </p:txBody>
      </p:sp>
    </p:spTree>
    <p:extLst>
      <p:ext uri="{BB962C8B-B14F-4D97-AF65-F5344CB8AC3E}">
        <p14:creationId xmlns:p14="http://schemas.microsoft.com/office/powerpoint/2010/main" val="2667864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7</a:t>
            </a:fld>
            <a:endParaRPr lang="en-IN" dirty="0"/>
          </a:p>
        </p:txBody>
      </p:sp>
    </p:spTree>
    <p:extLst>
      <p:ext uri="{BB962C8B-B14F-4D97-AF65-F5344CB8AC3E}">
        <p14:creationId xmlns:p14="http://schemas.microsoft.com/office/powerpoint/2010/main" val="1868977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8</a:t>
            </a:fld>
            <a:endParaRPr lang="en-IN" dirty="0"/>
          </a:p>
        </p:txBody>
      </p:sp>
    </p:spTree>
    <p:extLst>
      <p:ext uri="{BB962C8B-B14F-4D97-AF65-F5344CB8AC3E}">
        <p14:creationId xmlns:p14="http://schemas.microsoft.com/office/powerpoint/2010/main" val="1199901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6E18D5-4A14-4AF0-B49E-8B12AB7E89EE}" type="slidenum">
              <a:rPr lang="en-IN" smtClean="0"/>
              <a:t>9</a:t>
            </a:fld>
            <a:endParaRPr lang="en-IN" dirty="0"/>
          </a:p>
        </p:txBody>
      </p:sp>
    </p:spTree>
    <p:extLst>
      <p:ext uri="{BB962C8B-B14F-4D97-AF65-F5344CB8AC3E}">
        <p14:creationId xmlns:p14="http://schemas.microsoft.com/office/powerpoint/2010/main" val="11999013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7617" y="1974356"/>
            <a:ext cx="5417220" cy="338554"/>
          </a:xfrm>
        </p:spPr>
        <p:txBody>
          <a:bodyPr wrap="square" tIns="91440" anchor="ctr" anchorCtr="0">
            <a:spAutoFit/>
          </a:bodyPr>
          <a:lstStyle>
            <a:lvl1pPr algn="ctr">
              <a:lnSpc>
                <a:spcPct val="80000"/>
              </a:lnSpc>
              <a:defRPr sz="2000" b="0" cap="all" baseline="0">
                <a:solidFill>
                  <a:schemeClr val="tx1"/>
                </a:solidFill>
                <a:effectLst/>
                <a:latin typeface="Futura Lt BT" panose="020B0402020204020303" pitchFamily="34" charset="0"/>
              </a:defRPr>
            </a:lvl1pPr>
          </a:lstStyle>
          <a:p>
            <a:r>
              <a:rPr lang="en-US" dirty="0"/>
              <a:t>Click to Add Presentation Title</a:t>
            </a:r>
          </a:p>
        </p:txBody>
      </p:sp>
      <p:sp>
        <p:nvSpPr>
          <p:cNvPr id="3" name="Subtitle 2"/>
          <p:cNvSpPr>
            <a:spLocks noGrp="1"/>
          </p:cNvSpPr>
          <p:nvPr>
            <p:ph type="subTitle" idx="1" hasCustomPrompt="1"/>
          </p:nvPr>
        </p:nvSpPr>
        <p:spPr>
          <a:xfrm>
            <a:off x="8799976" y="4497189"/>
            <a:ext cx="3291840" cy="208327"/>
          </a:xfrm>
        </p:spPr>
        <p:txBody>
          <a:bodyPr wrap="square" anchor="b">
            <a:spAutoFit/>
          </a:bodyPr>
          <a:lstStyle>
            <a:lvl1pPr marL="0" indent="0" algn="r">
              <a:spcBef>
                <a:spcPts val="0"/>
              </a:spcBef>
              <a:buNone/>
              <a:defRPr sz="1504" b="0">
                <a:solidFill>
                  <a:schemeClr val="bg1"/>
                </a:solidFill>
                <a:effectLst/>
                <a:latin typeface="Franklin Gothic Book" panose="020B0503020102020204" pitchFamily="34" charset="0"/>
              </a:defRPr>
            </a:lvl1pPr>
            <a:lvl2pPr marL="343769" indent="0" algn="ctr">
              <a:buNone/>
              <a:defRPr>
                <a:solidFill>
                  <a:schemeClr val="tx1">
                    <a:tint val="75000"/>
                  </a:schemeClr>
                </a:solidFill>
              </a:defRPr>
            </a:lvl2pPr>
            <a:lvl3pPr marL="687537" indent="0" algn="ctr">
              <a:buNone/>
              <a:defRPr>
                <a:solidFill>
                  <a:schemeClr val="tx1">
                    <a:tint val="75000"/>
                  </a:schemeClr>
                </a:solidFill>
              </a:defRPr>
            </a:lvl3pPr>
            <a:lvl4pPr marL="1031306" indent="0" algn="ctr">
              <a:buNone/>
              <a:defRPr>
                <a:solidFill>
                  <a:schemeClr val="tx1">
                    <a:tint val="75000"/>
                  </a:schemeClr>
                </a:solidFill>
              </a:defRPr>
            </a:lvl4pPr>
            <a:lvl5pPr marL="1375075" indent="0" algn="ctr">
              <a:buNone/>
              <a:defRPr>
                <a:solidFill>
                  <a:schemeClr val="tx1">
                    <a:tint val="75000"/>
                  </a:schemeClr>
                </a:solidFill>
              </a:defRPr>
            </a:lvl5pPr>
            <a:lvl6pPr marL="1718843" indent="0" algn="ctr">
              <a:buNone/>
              <a:defRPr>
                <a:solidFill>
                  <a:schemeClr val="tx1">
                    <a:tint val="75000"/>
                  </a:schemeClr>
                </a:solidFill>
              </a:defRPr>
            </a:lvl6pPr>
            <a:lvl7pPr marL="2062612" indent="0" algn="ctr">
              <a:buNone/>
              <a:defRPr>
                <a:solidFill>
                  <a:schemeClr val="tx1">
                    <a:tint val="75000"/>
                  </a:schemeClr>
                </a:solidFill>
              </a:defRPr>
            </a:lvl7pPr>
            <a:lvl8pPr marL="2406381" indent="0" algn="ctr">
              <a:buNone/>
              <a:defRPr>
                <a:solidFill>
                  <a:schemeClr val="tx1">
                    <a:tint val="75000"/>
                  </a:schemeClr>
                </a:solidFill>
              </a:defRPr>
            </a:lvl8pPr>
            <a:lvl9pPr marL="2750149"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a:xfrm>
            <a:off x="8799976" y="4709449"/>
            <a:ext cx="3291840" cy="166584"/>
          </a:xfrm>
        </p:spPr>
        <p:txBody>
          <a:bodyPr wrap="square">
            <a:spAutoFit/>
          </a:bodyPr>
          <a:lstStyle>
            <a:lvl1pPr marL="0" indent="0" algn="r">
              <a:buNone/>
              <a:defRPr sz="1203">
                <a:solidFill>
                  <a:schemeClr val="bg1"/>
                </a:solidFill>
                <a:effectLst/>
                <a:latin typeface="+mn-lt"/>
              </a:defRPr>
            </a:lvl1pPr>
            <a:lvl2pPr marL="342575" indent="0">
              <a:buNone/>
              <a:defRPr>
                <a:solidFill>
                  <a:schemeClr val="bg1"/>
                </a:solidFill>
              </a:defRPr>
            </a:lvl2pPr>
            <a:lvl3pPr marL="687537" indent="0">
              <a:buNone/>
              <a:defRPr>
                <a:solidFill>
                  <a:schemeClr val="bg1"/>
                </a:solidFill>
              </a:defRPr>
            </a:lvl3pPr>
            <a:lvl4pPr marL="1031306" indent="0">
              <a:buNone/>
              <a:defRPr>
                <a:solidFill>
                  <a:schemeClr val="bg1"/>
                </a:solidFill>
              </a:defRPr>
            </a:lvl4pPr>
            <a:lvl5pPr marL="1375075" indent="0">
              <a:buNone/>
              <a:defRPr>
                <a:solidFill>
                  <a:schemeClr val="bg1"/>
                </a:solidFill>
              </a:defRPr>
            </a:lvl5pPr>
          </a:lstStyle>
          <a:p>
            <a:pPr lvl="0"/>
            <a:r>
              <a:rPr lang="en-US" dirty="0"/>
              <a:t>Click to Add Presenter’s Title</a:t>
            </a:r>
          </a:p>
        </p:txBody>
      </p:sp>
      <p:sp>
        <p:nvSpPr>
          <p:cNvPr id="10" name="Text Placeholder 9"/>
          <p:cNvSpPr>
            <a:spLocks noGrp="1"/>
          </p:cNvSpPr>
          <p:nvPr>
            <p:ph type="body" sz="quarter" idx="12" hasCustomPrompt="1"/>
          </p:nvPr>
        </p:nvSpPr>
        <p:spPr>
          <a:xfrm>
            <a:off x="8799976" y="5199711"/>
            <a:ext cx="3291840" cy="145809"/>
          </a:xfrm>
        </p:spPr>
        <p:txBody>
          <a:bodyPr wrap="square">
            <a:spAutoFit/>
          </a:bodyPr>
          <a:lstStyle>
            <a:lvl1pPr marL="0" indent="0" algn="r">
              <a:buFontTx/>
              <a:buNone/>
              <a:defRPr sz="1053">
                <a:solidFill>
                  <a:schemeClr val="bg1"/>
                </a:solidFill>
                <a:effectLst/>
                <a:latin typeface="+mn-lt"/>
              </a:defRPr>
            </a:lvl1pPr>
            <a:lvl2pPr marL="342575" indent="0">
              <a:buFontTx/>
              <a:buNone/>
              <a:defRPr sz="1128">
                <a:solidFill>
                  <a:schemeClr val="bg1"/>
                </a:solidFill>
                <a:latin typeface="Arial Narrow" pitchFamily="34" charset="0"/>
              </a:defRPr>
            </a:lvl2pPr>
            <a:lvl3pPr marL="687537" indent="0">
              <a:buFontTx/>
              <a:buNone/>
              <a:defRPr sz="1128">
                <a:solidFill>
                  <a:schemeClr val="bg1"/>
                </a:solidFill>
                <a:latin typeface="Arial Narrow" pitchFamily="34" charset="0"/>
              </a:defRPr>
            </a:lvl3pPr>
            <a:lvl4pPr marL="1031306" indent="0">
              <a:buFontTx/>
              <a:buNone/>
              <a:defRPr sz="1128">
                <a:solidFill>
                  <a:schemeClr val="bg1"/>
                </a:solidFill>
                <a:latin typeface="Arial Narrow" pitchFamily="34" charset="0"/>
              </a:defRPr>
            </a:lvl4pPr>
            <a:lvl5pPr marL="1375075" indent="0">
              <a:buFontTx/>
              <a:buNone/>
              <a:defRPr sz="1128">
                <a:solidFill>
                  <a:schemeClr val="bg1"/>
                </a:solidFill>
                <a:latin typeface="Arial Narrow" pitchFamily="34" charset="0"/>
              </a:defRPr>
            </a:lvl5pPr>
          </a:lstStyle>
          <a:p>
            <a:pPr lvl="0"/>
            <a:r>
              <a:rPr lang="en-US" dirty="0"/>
              <a:t>Click to Add Date</a:t>
            </a:r>
          </a:p>
        </p:txBody>
      </p:sp>
      <p:sp>
        <p:nvSpPr>
          <p:cNvPr id="4" name="Rectangle 3">
            <a:extLst>
              <a:ext uri="{FF2B5EF4-FFF2-40B4-BE49-F238E27FC236}">
                <a16:creationId xmlns:a16="http://schemas.microsoft.com/office/drawing/2014/main" id="{74717614-9FEC-0C78-FD46-BDDE947E9379}"/>
              </a:ext>
            </a:extLst>
          </p:cNvPr>
          <p:cNvSpPr/>
          <p:nvPr userDrawn="1"/>
        </p:nvSpPr>
        <p:spPr>
          <a:xfrm>
            <a:off x="4074160" y="6347875"/>
            <a:ext cx="4582160" cy="462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pic>
        <p:nvPicPr>
          <p:cNvPr id="6" name="Picture 5">
            <a:extLst>
              <a:ext uri="{FF2B5EF4-FFF2-40B4-BE49-F238E27FC236}">
                <a16:creationId xmlns:a16="http://schemas.microsoft.com/office/drawing/2014/main" id="{AF9D1EEB-8AD5-29B3-3B7D-F8247F281C5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2483" y="0"/>
            <a:ext cx="12256965" cy="6896585"/>
          </a:xfrm>
          <a:prstGeom prst="rect">
            <a:avLst/>
          </a:prstGeom>
        </p:spPr>
      </p:pic>
      <p:sp>
        <p:nvSpPr>
          <p:cNvPr id="7" name="Rectangle 4">
            <a:extLst>
              <a:ext uri="{FF2B5EF4-FFF2-40B4-BE49-F238E27FC236}">
                <a16:creationId xmlns:a16="http://schemas.microsoft.com/office/drawing/2014/main" id="{A8804BAF-CCC0-3821-778F-6442611ADD54}"/>
              </a:ext>
            </a:extLst>
          </p:cNvPr>
          <p:cNvSpPr/>
          <p:nvPr userDrawn="1"/>
        </p:nvSpPr>
        <p:spPr>
          <a:xfrm>
            <a:off x="8720978" y="3975765"/>
            <a:ext cx="3517258" cy="2930211"/>
          </a:xfrm>
          <a:custGeom>
            <a:avLst/>
            <a:gdLst>
              <a:gd name="connsiteX0" fmla="*/ 0 w 2572378"/>
              <a:gd name="connsiteY0" fmla="*/ 0 h 1457011"/>
              <a:gd name="connsiteX1" fmla="*/ 2572378 w 2572378"/>
              <a:gd name="connsiteY1" fmla="*/ 0 h 1457011"/>
              <a:gd name="connsiteX2" fmla="*/ 2572378 w 2572378"/>
              <a:gd name="connsiteY2" fmla="*/ 1457011 h 1457011"/>
              <a:gd name="connsiteX3" fmla="*/ 0 w 2572378"/>
              <a:gd name="connsiteY3" fmla="*/ 1457011 h 1457011"/>
              <a:gd name="connsiteX4" fmla="*/ 0 w 2572378"/>
              <a:gd name="connsiteY4" fmla="*/ 0 h 1457011"/>
              <a:gd name="connsiteX0" fmla="*/ 0 w 3496938"/>
              <a:gd name="connsiteY0" fmla="*/ 0 h 2818451"/>
              <a:gd name="connsiteX1" fmla="*/ 3496938 w 3496938"/>
              <a:gd name="connsiteY1" fmla="*/ 1361440 h 2818451"/>
              <a:gd name="connsiteX2" fmla="*/ 3496938 w 3496938"/>
              <a:gd name="connsiteY2" fmla="*/ 2818451 h 2818451"/>
              <a:gd name="connsiteX3" fmla="*/ 924560 w 3496938"/>
              <a:gd name="connsiteY3" fmla="*/ 2818451 h 2818451"/>
              <a:gd name="connsiteX4" fmla="*/ 0 w 3496938"/>
              <a:gd name="connsiteY4" fmla="*/ 0 h 2818451"/>
              <a:gd name="connsiteX0" fmla="*/ 0 w 3496938"/>
              <a:gd name="connsiteY0" fmla="*/ 0 h 2818451"/>
              <a:gd name="connsiteX1" fmla="*/ 3496938 w 3496938"/>
              <a:gd name="connsiteY1" fmla="*/ 1513840 h 2818451"/>
              <a:gd name="connsiteX2" fmla="*/ 3496938 w 3496938"/>
              <a:gd name="connsiteY2" fmla="*/ 2818451 h 2818451"/>
              <a:gd name="connsiteX3" fmla="*/ 924560 w 3496938"/>
              <a:gd name="connsiteY3" fmla="*/ 2818451 h 2818451"/>
              <a:gd name="connsiteX4" fmla="*/ 0 w 3496938"/>
              <a:gd name="connsiteY4" fmla="*/ 0 h 2818451"/>
              <a:gd name="connsiteX0" fmla="*/ 0 w 3496938"/>
              <a:gd name="connsiteY0" fmla="*/ 0 h 2818451"/>
              <a:gd name="connsiteX1" fmla="*/ 3496938 w 3496938"/>
              <a:gd name="connsiteY1" fmla="*/ 1513840 h 2818451"/>
              <a:gd name="connsiteX2" fmla="*/ 3496938 w 3496938"/>
              <a:gd name="connsiteY2" fmla="*/ 2818451 h 2818451"/>
              <a:gd name="connsiteX3" fmla="*/ 254000 w 3496938"/>
              <a:gd name="connsiteY3" fmla="*/ 2818451 h 2818451"/>
              <a:gd name="connsiteX4" fmla="*/ 0 w 3496938"/>
              <a:gd name="connsiteY4" fmla="*/ 0 h 2818451"/>
              <a:gd name="connsiteX0" fmla="*/ 0 w 3496938"/>
              <a:gd name="connsiteY0" fmla="*/ 0 h 2818451"/>
              <a:gd name="connsiteX1" fmla="*/ 3314058 w 3496938"/>
              <a:gd name="connsiteY1" fmla="*/ 1879600 h 2818451"/>
              <a:gd name="connsiteX2" fmla="*/ 3496938 w 3496938"/>
              <a:gd name="connsiteY2" fmla="*/ 2818451 h 2818451"/>
              <a:gd name="connsiteX3" fmla="*/ 254000 w 3496938"/>
              <a:gd name="connsiteY3" fmla="*/ 2818451 h 2818451"/>
              <a:gd name="connsiteX4" fmla="*/ 0 w 3496938"/>
              <a:gd name="connsiteY4" fmla="*/ 0 h 2818451"/>
              <a:gd name="connsiteX0" fmla="*/ 0 w 3507098"/>
              <a:gd name="connsiteY0" fmla="*/ 0 h 2818451"/>
              <a:gd name="connsiteX1" fmla="*/ 3507098 w 3507098"/>
              <a:gd name="connsiteY1" fmla="*/ 1960880 h 2818451"/>
              <a:gd name="connsiteX2" fmla="*/ 3496938 w 3507098"/>
              <a:gd name="connsiteY2" fmla="*/ 2818451 h 2818451"/>
              <a:gd name="connsiteX3" fmla="*/ 254000 w 3507098"/>
              <a:gd name="connsiteY3" fmla="*/ 2818451 h 2818451"/>
              <a:gd name="connsiteX4" fmla="*/ 0 w 3507098"/>
              <a:gd name="connsiteY4" fmla="*/ 0 h 2818451"/>
              <a:gd name="connsiteX0" fmla="*/ 0 w 3496938"/>
              <a:gd name="connsiteY0" fmla="*/ 0 h 2818451"/>
              <a:gd name="connsiteX1" fmla="*/ 3496938 w 3496938"/>
              <a:gd name="connsiteY1" fmla="*/ 1910080 h 2818451"/>
              <a:gd name="connsiteX2" fmla="*/ 3496938 w 3496938"/>
              <a:gd name="connsiteY2" fmla="*/ 2818451 h 2818451"/>
              <a:gd name="connsiteX3" fmla="*/ 254000 w 3496938"/>
              <a:gd name="connsiteY3" fmla="*/ 2818451 h 2818451"/>
              <a:gd name="connsiteX4" fmla="*/ 0 w 3496938"/>
              <a:gd name="connsiteY4" fmla="*/ 0 h 2818451"/>
              <a:gd name="connsiteX0" fmla="*/ 0 w 3496938"/>
              <a:gd name="connsiteY0" fmla="*/ 0 h 2818451"/>
              <a:gd name="connsiteX1" fmla="*/ 3486778 w 3496938"/>
              <a:gd name="connsiteY1" fmla="*/ 1889760 h 2818451"/>
              <a:gd name="connsiteX2" fmla="*/ 3496938 w 3496938"/>
              <a:gd name="connsiteY2" fmla="*/ 2818451 h 2818451"/>
              <a:gd name="connsiteX3" fmla="*/ 254000 w 3496938"/>
              <a:gd name="connsiteY3" fmla="*/ 2818451 h 2818451"/>
              <a:gd name="connsiteX4" fmla="*/ 0 w 3496938"/>
              <a:gd name="connsiteY4" fmla="*/ 0 h 2818451"/>
              <a:gd name="connsiteX0" fmla="*/ 0 w 3496938"/>
              <a:gd name="connsiteY0" fmla="*/ 0 h 2879411"/>
              <a:gd name="connsiteX1" fmla="*/ 3486778 w 3496938"/>
              <a:gd name="connsiteY1" fmla="*/ 1950720 h 2879411"/>
              <a:gd name="connsiteX2" fmla="*/ 3496938 w 3496938"/>
              <a:gd name="connsiteY2" fmla="*/ 2879411 h 2879411"/>
              <a:gd name="connsiteX3" fmla="*/ 254000 w 3496938"/>
              <a:gd name="connsiteY3" fmla="*/ 2879411 h 2879411"/>
              <a:gd name="connsiteX4" fmla="*/ 0 w 3496938"/>
              <a:gd name="connsiteY4" fmla="*/ 0 h 2879411"/>
              <a:gd name="connsiteX0" fmla="*/ 0 w 3517258"/>
              <a:gd name="connsiteY0" fmla="*/ 0 h 2930211"/>
              <a:gd name="connsiteX1" fmla="*/ 3507098 w 3517258"/>
              <a:gd name="connsiteY1" fmla="*/ 2001520 h 2930211"/>
              <a:gd name="connsiteX2" fmla="*/ 3517258 w 3517258"/>
              <a:gd name="connsiteY2" fmla="*/ 2930211 h 2930211"/>
              <a:gd name="connsiteX3" fmla="*/ 274320 w 3517258"/>
              <a:gd name="connsiteY3" fmla="*/ 2930211 h 2930211"/>
              <a:gd name="connsiteX4" fmla="*/ 0 w 3517258"/>
              <a:gd name="connsiteY4" fmla="*/ 0 h 293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258" h="2930211">
                <a:moveTo>
                  <a:pt x="0" y="0"/>
                </a:moveTo>
                <a:lnTo>
                  <a:pt x="3507098" y="2001520"/>
                </a:lnTo>
                <a:lnTo>
                  <a:pt x="3517258" y="2930211"/>
                </a:lnTo>
                <a:lnTo>
                  <a:pt x="274320" y="293021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9" name="Rectangle 8">
            <a:extLst>
              <a:ext uri="{FF2B5EF4-FFF2-40B4-BE49-F238E27FC236}">
                <a16:creationId xmlns:a16="http://schemas.microsoft.com/office/drawing/2014/main" id="{74E1D1CE-3A35-5814-AC64-47E44EC7F838}"/>
              </a:ext>
            </a:extLst>
          </p:cNvPr>
          <p:cNvSpPr/>
          <p:nvPr userDrawn="1"/>
        </p:nvSpPr>
        <p:spPr>
          <a:xfrm>
            <a:off x="-32483" y="0"/>
            <a:ext cx="245843" cy="4613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1" name="Rectangle 10">
            <a:extLst>
              <a:ext uri="{FF2B5EF4-FFF2-40B4-BE49-F238E27FC236}">
                <a16:creationId xmlns:a16="http://schemas.microsoft.com/office/drawing/2014/main" id="{5B2FE2B8-16A1-3F19-2CCB-93CA945ADC74}"/>
              </a:ext>
            </a:extLst>
          </p:cNvPr>
          <p:cNvSpPr/>
          <p:nvPr userDrawn="1"/>
        </p:nvSpPr>
        <p:spPr>
          <a:xfrm>
            <a:off x="213360" y="5476352"/>
            <a:ext cx="8586616" cy="1333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Tree>
    <p:extLst>
      <p:ext uri="{BB962C8B-B14F-4D97-AF65-F5344CB8AC3E}">
        <p14:creationId xmlns:p14="http://schemas.microsoft.com/office/powerpoint/2010/main" val="3402274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ight Blue Divi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email">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24681" y="-27384"/>
            <a:ext cx="5904657" cy="6919158"/>
          </a:xfrm>
          <a:prstGeom prst="rect">
            <a:avLst/>
          </a:prstGeom>
        </p:spPr>
      </p:pic>
      <p:sp>
        <p:nvSpPr>
          <p:cNvPr id="6" name="Rectangle 6"/>
          <p:cNvSpPr txBox="1">
            <a:spLocks noChangeArrowheads="1"/>
          </p:cNvSpPr>
          <p:nvPr/>
        </p:nvSpPr>
        <p:spPr bwMode="auto">
          <a:xfrm>
            <a:off x="11320847" y="6629400"/>
            <a:ext cx="592667" cy="10419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817146" rtl="0" eaLnBrk="0" fontAlgn="base" latinLnBrk="0" hangingPunct="0">
              <a:lnSpc>
                <a:spcPct val="100000"/>
              </a:lnSpc>
              <a:spcBef>
                <a:spcPct val="0"/>
              </a:spcBef>
              <a:spcAft>
                <a:spcPct val="0"/>
              </a:spcAft>
              <a:buClrTx/>
              <a:buSzTx/>
              <a:buFontTx/>
              <a:buNone/>
              <a:tabLst/>
              <a:defRPr/>
            </a:pPr>
            <a:fld id="{8D7874BA-B114-4D1F-A449-70AD1C45E88A}" type="slidenum">
              <a:rPr kumimoji="0" lang="en-US" sz="677"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817146" rtl="0" eaLnBrk="0" fontAlgn="base" latinLnBrk="0" hangingPunct="0">
                <a:lnSpc>
                  <a:spcPct val="100000"/>
                </a:lnSpc>
                <a:spcBef>
                  <a:spcPct val="0"/>
                </a:spcBef>
                <a:spcAft>
                  <a:spcPct val="0"/>
                </a:spcAft>
                <a:buClrTx/>
                <a:buSzTx/>
                <a:buFontTx/>
                <a:buNone/>
                <a:tabLst/>
                <a:defRPr/>
              </a:pPr>
              <a:t>‹#›</a:t>
            </a:fld>
            <a:endParaRPr kumimoji="0" lang="en-US" sz="677"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8" name="Title 21"/>
          <p:cNvSpPr>
            <a:spLocks noGrp="1"/>
          </p:cNvSpPr>
          <p:nvPr>
            <p:ph type="title"/>
          </p:nvPr>
        </p:nvSpPr>
        <p:spPr>
          <a:xfrm>
            <a:off x="348698" y="2204864"/>
            <a:ext cx="5157898" cy="888705"/>
          </a:xfrm>
        </p:spPr>
        <p:txBody>
          <a:bodyPr wrap="square">
            <a:spAutoFit/>
          </a:bodyPr>
          <a:lstStyle>
            <a:lvl1pPr algn="ctr">
              <a:lnSpc>
                <a:spcPct val="80000"/>
              </a:lnSpc>
              <a:defRPr sz="3609" baseline="0">
                <a:solidFill>
                  <a:schemeClr val="tx1"/>
                </a:solidFill>
                <a:latin typeface="+mn-lt"/>
              </a:defRPr>
            </a:lvl1pPr>
          </a:lstStyle>
          <a:p>
            <a:r>
              <a:rPr lang="en-US"/>
              <a:t>Click to edit Master title style</a:t>
            </a:r>
            <a:endParaRPr lang="en-US" dirty="0"/>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4507" y="179081"/>
            <a:ext cx="1127762" cy="502921"/>
          </a:xfrm>
          <a:prstGeom prst="rect">
            <a:avLst/>
          </a:prstGeom>
        </p:spPr>
      </p:pic>
      <p:sp>
        <p:nvSpPr>
          <p:cNvPr id="9" name="Content Placeholder 3"/>
          <p:cNvSpPr>
            <a:spLocks noGrp="1"/>
          </p:cNvSpPr>
          <p:nvPr>
            <p:ph sz="half" idx="2"/>
          </p:nvPr>
        </p:nvSpPr>
        <p:spPr>
          <a:xfrm>
            <a:off x="6127845" y="758952"/>
            <a:ext cx="5752120" cy="5715000"/>
          </a:xfrm>
        </p:spPr>
        <p:txBody>
          <a:bodyPr anchor="ctr">
            <a:normAutofit/>
          </a:bodyPr>
          <a:lstStyle>
            <a:lvl1pPr>
              <a:buClr>
                <a:schemeClr val="bg2"/>
              </a:buClr>
              <a:defRPr sz="1654">
                <a:solidFill>
                  <a:schemeClr val="tx1"/>
                </a:solidFill>
              </a:defRPr>
            </a:lvl1pPr>
            <a:lvl2pPr>
              <a:buClr>
                <a:schemeClr val="tx1">
                  <a:lumMod val="75000"/>
                </a:schemeClr>
              </a:buClr>
              <a:defRPr sz="1504">
                <a:solidFill>
                  <a:schemeClr val="tx1"/>
                </a:solidFill>
              </a:defRPr>
            </a:lvl2pPr>
            <a:lvl3pPr>
              <a:buClr>
                <a:schemeClr val="tx1">
                  <a:lumMod val="75000"/>
                </a:schemeClr>
              </a:buClr>
              <a:defRPr sz="1353">
                <a:solidFill>
                  <a:schemeClr val="tx1"/>
                </a:solidFill>
              </a:defRPr>
            </a:lvl3pPr>
            <a:lvl4pPr>
              <a:buClr>
                <a:schemeClr val="tx1">
                  <a:lumMod val="75000"/>
                </a:schemeClr>
              </a:buClr>
              <a:defRPr sz="1203" baseline="0">
                <a:solidFill>
                  <a:schemeClr val="tx1"/>
                </a:solidFill>
              </a:defRPr>
            </a:lvl4pPr>
            <a:lvl5pPr>
              <a:buClr>
                <a:schemeClr val="tx1">
                  <a:lumMod val="75000"/>
                </a:schemeClr>
              </a:buClr>
              <a:defRPr sz="1053">
                <a:solidFill>
                  <a:schemeClr val="tx1"/>
                </a:solidFill>
              </a:defRPr>
            </a:lvl5pPr>
            <a:lvl6pPr>
              <a:defRPr sz="1353"/>
            </a:lvl6pPr>
            <a:lvl7pPr>
              <a:defRPr sz="1353"/>
            </a:lvl7pPr>
            <a:lvl8pPr>
              <a:defRPr sz="1353"/>
            </a:lvl8pPr>
            <a:lvl9pPr>
              <a:defRPr sz="135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123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012F7D-E29D-B525-D64D-65FA4C18C766}"/>
              </a:ext>
            </a:extLst>
          </p:cNvPr>
          <p:cNvSpPr/>
          <p:nvPr userDrawn="1"/>
        </p:nvSpPr>
        <p:spPr>
          <a:xfrm>
            <a:off x="0" y="0"/>
            <a:ext cx="12192000" cy="6858000"/>
          </a:xfrm>
          <a:prstGeom prst="rect">
            <a:avLst/>
          </a:prstGeom>
          <a:gradFill flip="none" rotWithShape="1">
            <a:gsLst>
              <a:gs pos="0">
                <a:schemeClr val="bg1">
                  <a:lumMod val="95000"/>
                </a:schemeClr>
              </a:gs>
              <a:gs pos="70000">
                <a:schemeClr val="bg1">
                  <a:lumMod val="75000"/>
                </a:schemeClr>
              </a:gs>
              <a:gs pos="10000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Tree>
    <p:extLst>
      <p:ext uri="{BB962C8B-B14F-4D97-AF65-F5344CB8AC3E}">
        <p14:creationId xmlns:p14="http://schemas.microsoft.com/office/powerpoint/2010/main" val="279112068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A61187-F517-C8A4-E600-67CD885CBDB4}"/>
              </a:ext>
            </a:extLst>
          </p:cNvPr>
          <p:cNvSpPr/>
          <p:nvPr userDrawn="1"/>
        </p:nvSpPr>
        <p:spPr>
          <a:xfrm>
            <a:off x="0" y="1"/>
            <a:ext cx="12192000" cy="6858000"/>
          </a:xfrm>
          <a:prstGeom prst="rect">
            <a:avLst/>
          </a:prstGeom>
          <a:gradFill flip="none" rotWithShape="1">
            <a:gsLst>
              <a:gs pos="0">
                <a:srgbClr val="005D8B"/>
              </a:gs>
              <a:gs pos="50000">
                <a:srgbClr val="1181AE"/>
              </a:gs>
              <a:gs pos="95000">
                <a:srgbClr val="09547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Tree>
    <p:extLst>
      <p:ext uri="{BB962C8B-B14F-4D97-AF65-F5344CB8AC3E}">
        <p14:creationId xmlns:p14="http://schemas.microsoft.com/office/powerpoint/2010/main" val="177287648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2"/>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643" y="60280"/>
            <a:ext cx="12203643" cy="6850474"/>
          </a:xfrm>
          <a:prstGeom prst="rect">
            <a:avLst/>
          </a:prstGeom>
        </p:spPr>
      </p:pic>
    </p:spTree>
    <p:extLst>
      <p:ext uri="{BB962C8B-B14F-4D97-AF65-F5344CB8AC3E}">
        <p14:creationId xmlns:p14="http://schemas.microsoft.com/office/powerpoint/2010/main" val="228458826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04808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2"/>
          <p:cNvSpPr/>
          <p:nvPr userDrawn="1"/>
        </p:nvSpPr>
        <p:spPr>
          <a:xfrm>
            <a:off x="0" y="-218941"/>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Tree>
    <p:extLst>
      <p:ext uri="{BB962C8B-B14F-4D97-AF65-F5344CB8AC3E}">
        <p14:creationId xmlns:p14="http://schemas.microsoft.com/office/powerpoint/2010/main" val="259568430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C19A3A-8540-45AB-80CF-3967564A1FBC}" type="datetimeFigureOut">
              <a:rPr lang="en-US" smtClean="0"/>
              <a:t>4/6/2024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706863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4/6/2024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3806265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_Agenda">
    <p:spTree>
      <p:nvGrpSpPr>
        <p:cNvPr id="1" name=""/>
        <p:cNvGrpSpPr/>
        <p:nvPr/>
      </p:nvGrpSpPr>
      <p:grpSpPr>
        <a:xfrm>
          <a:off x="0" y="0"/>
          <a:ext cx="0" cy="0"/>
          <a:chOff x="0" y="0"/>
          <a:chExt cx="0" cy="0"/>
        </a:xfrm>
      </p:grpSpPr>
      <p:sp>
        <p:nvSpPr>
          <p:cNvPr id="8" name="Title 7"/>
          <p:cNvSpPr>
            <a:spLocks noGrp="1"/>
          </p:cNvSpPr>
          <p:nvPr>
            <p:ph type="title"/>
          </p:nvPr>
        </p:nvSpPr>
        <p:spPr>
          <a:xfrm>
            <a:off x="3654091" y="350800"/>
            <a:ext cx="7086890" cy="457200"/>
          </a:xfrm>
        </p:spPr>
        <p:txBody>
          <a:bodyPr vert="horz" lIns="0" tIns="0" rIns="0" bIns="0" rtlCol="0" anchor="ctr" anchorCtr="0">
            <a:noAutofit/>
          </a:bodyPr>
          <a:lstStyle>
            <a:lvl1pPr>
              <a:defRPr lang="en-US" dirty="0"/>
            </a:lvl1pPr>
          </a:lstStyle>
          <a:p>
            <a:pPr lvl="0"/>
            <a:r>
              <a:rPr lang="en-US"/>
              <a:t>Click to edit Master title style</a:t>
            </a:r>
            <a:endParaRPr lang="en-US" dirty="0"/>
          </a:p>
        </p:txBody>
      </p:sp>
      <p:sp>
        <p:nvSpPr>
          <p:cNvPr id="5" name="Footer Placeholder 4"/>
          <p:cNvSpPr>
            <a:spLocks noGrp="1"/>
          </p:cNvSpPr>
          <p:nvPr>
            <p:ph type="ftr" sz="quarter" idx="3"/>
          </p:nvPr>
        </p:nvSpPr>
        <p:spPr>
          <a:xfrm>
            <a:off x="3096768" y="6711696"/>
            <a:ext cx="5998464" cy="109728"/>
          </a:xfrm>
          <a:prstGeom prst="rect">
            <a:avLst/>
          </a:prstGeom>
        </p:spPr>
        <p:txBody>
          <a:bodyPr lIns="0" tIns="0" rIns="0" bIns="0"/>
          <a:lstStyle>
            <a:lvl1pPr algn="ctr">
              <a:defRPr sz="700" b="1"/>
            </a:lvl1pPr>
          </a:lstStyle>
          <a:p>
            <a:endParaRPr lang="en-US" dirty="0"/>
          </a:p>
        </p:txBody>
      </p:sp>
      <p:sp>
        <p:nvSpPr>
          <p:cNvPr id="9" name="Text Placeholder 8"/>
          <p:cNvSpPr>
            <a:spLocks noGrp="1"/>
          </p:cNvSpPr>
          <p:nvPr>
            <p:ph type="body" sz="quarter" idx="16"/>
          </p:nvPr>
        </p:nvSpPr>
        <p:spPr>
          <a:xfrm>
            <a:off x="241189" y="1312162"/>
            <a:ext cx="11594592" cy="502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0" y="6120085"/>
            <a:ext cx="12192000" cy="442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dirty="0">
              <a:solidFill>
                <a:schemeClr val="bg1"/>
              </a:solidFill>
            </a:endParaRPr>
          </a:p>
        </p:txBody>
      </p:sp>
      <p:sp>
        <p:nvSpPr>
          <p:cNvPr id="10" name="Rectangle 6"/>
          <p:cNvSpPr txBox="1">
            <a:spLocks noChangeArrowheads="1"/>
          </p:cNvSpPr>
          <p:nvPr userDrawn="1"/>
        </p:nvSpPr>
        <p:spPr bwMode="auto">
          <a:xfrm>
            <a:off x="11509344" y="6863849"/>
            <a:ext cx="592667"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8D7874BA-B114-4D1F-A449-70AD1C45E88A}" type="slidenum">
              <a:rPr kumimoji="0" lang="en-US" sz="700" b="0" i="0" u="none" strike="noStrike" kern="1200" cap="none" spc="0" normalizeH="0" baseline="0" noProof="0" smtClean="0">
                <a:ln>
                  <a:noFill/>
                </a:ln>
                <a:solidFill>
                  <a:schemeClr val="tx1"/>
                </a:solidFill>
                <a:effectLst/>
                <a:uLnTx/>
                <a:uFillTx/>
                <a:latin typeface="Arial"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700" b="0" i="0" u="none" strike="noStrike" kern="1200" cap="none" spc="0" normalizeH="0" baseline="0" noProof="0" dirty="0">
              <a:ln>
                <a:noFill/>
              </a:ln>
              <a:solidFill>
                <a:schemeClr val="tx1"/>
              </a:solidFill>
              <a:effectLst/>
              <a:uLnTx/>
              <a:uFillTx/>
              <a:latin typeface="Arial" charset="0"/>
              <a:ea typeface="MS PGothic" pitchFamily="34" charset="-128"/>
              <a:cs typeface="+mn-cs"/>
            </a:endParaRPr>
          </a:p>
        </p:txBody>
      </p:sp>
      <p:sp>
        <p:nvSpPr>
          <p:cNvPr id="3" name="TextBox 2">
            <a:extLst>
              <a:ext uri="{FF2B5EF4-FFF2-40B4-BE49-F238E27FC236}">
                <a16:creationId xmlns:a16="http://schemas.microsoft.com/office/drawing/2014/main" id="{31142D77-3AE2-AAFC-D425-0C596647FC15}"/>
              </a:ext>
            </a:extLst>
          </p:cNvPr>
          <p:cNvSpPr txBox="1"/>
          <p:nvPr userDrawn="1"/>
        </p:nvSpPr>
        <p:spPr>
          <a:xfrm>
            <a:off x="3047036" y="3282084"/>
            <a:ext cx="6094070" cy="461665"/>
          </a:xfrm>
          <a:prstGeom prst="rect">
            <a:avLst/>
          </a:prstGeom>
          <a:noFill/>
        </p:spPr>
        <p:txBody>
          <a:bodyPr wrap="square">
            <a:spAutoFit/>
          </a:bodyPr>
          <a:lstStyle/>
          <a:p>
            <a:r>
              <a:rPr lang="en-US" sz="2400" b="1" dirty="0">
                <a:solidFill>
                  <a:srgbClr val="2B7F25"/>
                </a:solidFill>
                <a:latin typeface="Glacial Indifference"/>
              </a:rPr>
              <a:t>LIVESTOCK MANAGEMENT</a:t>
            </a:r>
            <a:endParaRPr lang="en-IN" dirty="0"/>
          </a:p>
        </p:txBody>
      </p:sp>
    </p:spTree>
    <p:extLst>
      <p:ext uri="{BB962C8B-B14F-4D97-AF65-F5344CB8AC3E}">
        <p14:creationId xmlns:p14="http://schemas.microsoft.com/office/powerpoint/2010/main" val="319453944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85707052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610" y="1222375"/>
            <a:ext cx="11599649" cy="4956048"/>
          </a:xfrm>
        </p:spPr>
        <p:txBody>
          <a:bodyPr>
            <a:normAutofit/>
          </a:bodyPr>
          <a:lstStyle>
            <a:lvl1pPr marL="205706" indent="-205706">
              <a:lnSpc>
                <a:spcPct val="90000"/>
              </a:lnSpc>
              <a:spcBef>
                <a:spcPts val="1608"/>
              </a:spcBef>
              <a:buClr>
                <a:schemeClr val="bg2"/>
              </a:buClr>
              <a:defRPr sz="1654" b="0">
                <a:solidFill>
                  <a:schemeClr val="tx1"/>
                </a:solidFill>
                <a:latin typeface="+mn-lt"/>
              </a:defRPr>
            </a:lvl1pPr>
            <a:lvl2pPr marL="611441" indent="-204287">
              <a:lnSpc>
                <a:spcPct val="90000"/>
              </a:lnSpc>
              <a:spcBef>
                <a:spcPts val="0"/>
              </a:spcBef>
              <a:spcAft>
                <a:spcPts val="179"/>
              </a:spcAft>
              <a:defRPr sz="1504" b="0">
                <a:solidFill>
                  <a:schemeClr val="tx1"/>
                </a:solidFill>
                <a:latin typeface="+mn-lt"/>
              </a:defRPr>
            </a:lvl2pPr>
            <a:lvl3pPr marL="1021434" indent="-204287">
              <a:lnSpc>
                <a:spcPct val="90000"/>
              </a:lnSpc>
              <a:spcBef>
                <a:spcPts val="0"/>
              </a:spcBef>
              <a:spcAft>
                <a:spcPts val="179"/>
              </a:spcAft>
              <a:defRPr sz="1353" b="0">
                <a:solidFill>
                  <a:schemeClr val="tx1"/>
                </a:solidFill>
                <a:latin typeface="+mn-lt"/>
              </a:defRPr>
            </a:lvl3pPr>
            <a:lvl4pPr marL="1276791" indent="-204287">
              <a:lnSpc>
                <a:spcPct val="90000"/>
              </a:lnSpc>
              <a:defRPr sz="1203" b="0">
                <a:solidFill>
                  <a:schemeClr val="tx1"/>
                </a:solidFill>
                <a:latin typeface="+mn-lt"/>
              </a:defRPr>
            </a:lvl4pPr>
            <a:lvl5pPr marL="1632875" indent="-204287">
              <a:lnSpc>
                <a:spcPct val="90000"/>
              </a:lnSpc>
              <a:defRPr sz="1053" b="0" baseline="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983849" y="355721"/>
            <a:ext cx="8539231" cy="647711"/>
          </a:xfrm>
        </p:spPr>
        <p:txBody>
          <a:bodyPr/>
          <a:lstStyle/>
          <a:p>
            <a:r>
              <a:rPr lang="en-US"/>
              <a:t>Click to edit Master title style</a:t>
            </a:r>
            <a:endParaRPr lang="en-US" dirty="0"/>
          </a:p>
        </p:txBody>
      </p:sp>
    </p:spTree>
    <p:extLst>
      <p:ext uri="{BB962C8B-B14F-4D97-AF65-F5344CB8AC3E}">
        <p14:creationId xmlns:p14="http://schemas.microsoft.com/office/powerpoint/2010/main" val="262734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2"/>
          <p:cNvSpPr/>
          <p:nvPr userDrawn="1"/>
        </p:nvSpPr>
        <p:spPr>
          <a:xfrm>
            <a:off x="0" y="-218941"/>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Tree>
    <p:extLst>
      <p:ext uri="{BB962C8B-B14F-4D97-AF65-F5344CB8AC3E}">
        <p14:creationId xmlns:p14="http://schemas.microsoft.com/office/powerpoint/2010/main" val="332103023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896" y="1222375"/>
            <a:ext cx="5568176" cy="4956048"/>
          </a:xfrm>
        </p:spPr>
        <p:txBody>
          <a:bodyPr/>
          <a:lstStyle>
            <a:lvl1pPr>
              <a:defRPr sz="1654"/>
            </a:lvl1pPr>
            <a:lvl2pPr>
              <a:defRPr sz="1504"/>
            </a:lvl2pPr>
            <a:lvl3pPr>
              <a:defRPr sz="1353"/>
            </a:lvl3pPr>
            <a:lvl4pPr>
              <a:defRPr sz="1203"/>
            </a:lvl4pPr>
            <a:lvl5pPr>
              <a:defRPr sz="1053" baseline="0"/>
            </a:lvl5pPr>
            <a:lvl6pPr>
              <a:defRPr sz="1654"/>
            </a:lvl6pPr>
            <a:lvl7pPr>
              <a:defRPr sz="1654"/>
            </a:lvl7pPr>
            <a:lvl8pPr>
              <a:defRPr sz="1654"/>
            </a:lvl8pPr>
            <a:lvl9pPr>
              <a:defRPr sz="165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143" y="1222375"/>
            <a:ext cx="5568176" cy="4956048"/>
          </a:xfrm>
        </p:spPr>
        <p:txBody>
          <a:bodyPr/>
          <a:lstStyle>
            <a:lvl1pPr>
              <a:defRPr sz="1654"/>
            </a:lvl1pPr>
            <a:lvl2pPr>
              <a:defRPr sz="1504"/>
            </a:lvl2pPr>
            <a:lvl3pPr>
              <a:defRPr sz="1353"/>
            </a:lvl3pPr>
            <a:lvl4pPr>
              <a:defRPr sz="1203"/>
            </a:lvl4pPr>
            <a:lvl5pPr>
              <a:defRPr sz="1053"/>
            </a:lvl5pPr>
            <a:lvl6pPr>
              <a:defRPr sz="1654"/>
            </a:lvl6pPr>
            <a:lvl7pPr>
              <a:defRPr sz="1654"/>
            </a:lvl7pPr>
            <a:lvl8pPr>
              <a:defRPr sz="1654"/>
            </a:lvl8pPr>
            <a:lvl9pPr>
              <a:defRPr sz="165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74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95898" y="1222375"/>
            <a:ext cx="3664636" cy="4956048"/>
          </a:xfrm>
        </p:spPr>
        <p:txBody>
          <a:bodyPr/>
          <a:lstStyle>
            <a:lvl1pPr>
              <a:defRPr sz="1654"/>
            </a:lvl1pPr>
            <a:lvl2pPr>
              <a:defRPr sz="1504"/>
            </a:lvl2pPr>
            <a:lvl3pPr>
              <a:defRPr sz="1353"/>
            </a:lvl3pPr>
            <a:lvl4pPr>
              <a:defRPr sz="1203"/>
            </a:lvl4pPr>
            <a:lvl5pPr>
              <a:defRPr sz="1053" baseline="0"/>
            </a:lvl5pPr>
            <a:lvl6pPr>
              <a:defRPr sz="1429"/>
            </a:lvl6pPr>
            <a:lvl7pPr>
              <a:defRPr sz="1429"/>
            </a:lvl7pPr>
            <a:lvl8pPr>
              <a:defRPr sz="1429"/>
            </a:lvl8pPr>
            <a:lvl9pPr>
              <a:defRPr sz="142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4"/>
          <p:cNvSpPr>
            <a:spLocks noGrp="1"/>
          </p:cNvSpPr>
          <p:nvPr>
            <p:ph type="title"/>
          </p:nvPr>
        </p:nvSpPr>
        <p:spPr/>
        <p:txBody>
          <a:bodyPr/>
          <a:lstStyle/>
          <a:p>
            <a:r>
              <a:rPr lang="en-US"/>
              <a:t>Click to edit Master title style</a:t>
            </a:r>
          </a:p>
        </p:txBody>
      </p:sp>
      <p:sp>
        <p:nvSpPr>
          <p:cNvPr id="20" name="Content Placeholder 19"/>
          <p:cNvSpPr>
            <a:spLocks noGrp="1"/>
          </p:cNvSpPr>
          <p:nvPr>
            <p:ph sz="quarter" idx="15"/>
          </p:nvPr>
        </p:nvSpPr>
        <p:spPr>
          <a:xfrm>
            <a:off x="4260859" y="1222375"/>
            <a:ext cx="3669792" cy="4956048"/>
          </a:xfrm>
        </p:spPr>
        <p:txBody>
          <a:bodyPr/>
          <a:lstStyle>
            <a:lvl3pPr>
              <a:defRPr/>
            </a:lvl3pPr>
            <a:lvl4pPr>
              <a:defRPr/>
            </a:lvl4pPr>
            <a:lvl5pPr>
              <a:defRPr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1"/>
          <p:cNvSpPr>
            <a:spLocks noGrp="1"/>
          </p:cNvSpPr>
          <p:nvPr>
            <p:ph sz="quarter" idx="16"/>
          </p:nvPr>
        </p:nvSpPr>
        <p:spPr>
          <a:xfrm>
            <a:off x="8230975" y="1222375"/>
            <a:ext cx="3669792" cy="4956048"/>
          </a:xfrm>
        </p:spPr>
        <p:txBody>
          <a:bodyPr/>
          <a:lstStyle>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848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12" name="Content Placeholder 11"/>
          <p:cNvSpPr>
            <a:spLocks noGrp="1"/>
          </p:cNvSpPr>
          <p:nvPr>
            <p:ph sz="quarter" idx="14"/>
          </p:nvPr>
        </p:nvSpPr>
        <p:spPr>
          <a:xfrm>
            <a:off x="292609" y="1222376"/>
            <a:ext cx="5429251" cy="2359153"/>
          </a:xfrm>
        </p:spPr>
        <p:txBody>
          <a:bodyPr/>
          <a:lstStyle>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1"/>
          <p:cNvSpPr>
            <a:spLocks noGrp="1"/>
          </p:cNvSpPr>
          <p:nvPr>
            <p:ph sz="quarter" idx="16"/>
          </p:nvPr>
        </p:nvSpPr>
        <p:spPr>
          <a:xfrm>
            <a:off x="6460068" y="1222376"/>
            <a:ext cx="5429251" cy="2359153"/>
          </a:xfrm>
        </p:spPr>
        <p:txBody>
          <a:bodyPr/>
          <a:lstStyle>
            <a:lvl3pPr>
              <a:defRPr/>
            </a:lvl3pPr>
            <a:lvl4pPr>
              <a:defRPr/>
            </a:lvl4pPr>
            <a:lvl5pPr>
              <a:defRPr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1"/>
          <p:cNvSpPr>
            <a:spLocks noGrp="1"/>
          </p:cNvSpPr>
          <p:nvPr>
            <p:ph sz="quarter" idx="20"/>
          </p:nvPr>
        </p:nvSpPr>
        <p:spPr>
          <a:xfrm>
            <a:off x="6460068" y="3808384"/>
            <a:ext cx="5429251" cy="2359153"/>
          </a:xfrm>
        </p:spPr>
        <p:txBody>
          <a:bodyPr/>
          <a:lstStyle>
            <a:lvl3pPr>
              <a:defRPr/>
            </a:lvl3pPr>
            <a:lvl4pPr>
              <a:defRPr/>
            </a:lvl4pPr>
            <a:lvl5pPr>
              <a:defRPr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1"/>
          <p:cNvSpPr>
            <a:spLocks noGrp="1"/>
          </p:cNvSpPr>
          <p:nvPr>
            <p:ph sz="quarter" idx="19"/>
          </p:nvPr>
        </p:nvSpPr>
        <p:spPr>
          <a:xfrm>
            <a:off x="292609" y="3808384"/>
            <a:ext cx="5429251" cy="2359153"/>
          </a:xfrm>
        </p:spPr>
        <p:txBody>
          <a:bodyPr/>
          <a:lstStyle>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504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ne Over One Content">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12" name="Content Placeholder 11"/>
          <p:cNvSpPr>
            <a:spLocks noGrp="1"/>
          </p:cNvSpPr>
          <p:nvPr>
            <p:ph sz="quarter" idx="14"/>
          </p:nvPr>
        </p:nvSpPr>
        <p:spPr>
          <a:xfrm>
            <a:off x="292610" y="1222375"/>
            <a:ext cx="11596709" cy="2369054"/>
          </a:xfrm>
        </p:spPr>
        <p:txBody>
          <a:bodyPr/>
          <a:lstStyle>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1"/>
          <p:cNvSpPr>
            <a:spLocks noGrp="1"/>
          </p:cNvSpPr>
          <p:nvPr>
            <p:ph sz="quarter" idx="19"/>
          </p:nvPr>
        </p:nvSpPr>
        <p:spPr>
          <a:xfrm>
            <a:off x="292610" y="3808382"/>
            <a:ext cx="11596709" cy="2369054"/>
          </a:xfrm>
        </p:spPr>
        <p:txBody>
          <a:bodyPr/>
          <a:lstStyle>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350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ne-third/Two-thir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18092" y="1222375"/>
            <a:ext cx="7382675" cy="4956048"/>
          </a:xfrm>
        </p:spPr>
        <p:txBody>
          <a:bodyPr/>
          <a:lstStyle>
            <a:lvl1pPr>
              <a:defRPr sz="1654"/>
            </a:lvl1pPr>
            <a:lvl2pPr>
              <a:defRPr sz="1504"/>
            </a:lvl2pPr>
            <a:lvl3pPr>
              <a:defRPr sz="1353"/>
            </a:lvl3pPr>
            <a:lvl4pPr>
              <a:defRPr sz="1203"/>
            </a:lvl4pPr>
            <a:lvl5pPr>
              <a:defRPr sz="1053" baseline="0"/>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3"/>
          </p:nvPr>
        </p:nvSpPr>
        <p:spPr>
          <a:xfrm>
            <a:off x="292334" y="1222375"/>
            <a:ext cx="4007729" cy="4956048"/>
          </a:xfrm>
        </p:spPr>
        <p:txBody>
          <a:bodyPr/>
          <a:lstStyle>
            <a:lvl1pPr>
              <a:defRPr sz="1654"/>
            </a:lvl1pPr>
            <a:lvl2pPr>
              <a:defRPr sz="1504"/>
            </a:lvl2pPr>
            <a:lvl3pPr>
              <a:defRPr sz="1353"/>
            </a:lvl3pPr>
            <a:lvl4pPr>
              <a:defRPr sz="1203"/>
            </a:lvl4pPr>
            <a:lvl5pPr>
              <a:defRPr sz="1053"/>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996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4680" y="-27384"/>
            <a:ext cx="4320480" cy="6919158"/>
          </a:xfrm>
          <a:prstGeom prst="rect">
            <a:avLst/>
          </a:prstGeom>
        </p:spPr>
      </p:pic>
      <p:sp>
        <p:nvSpPr>
          <p:cNvPr id="10" name="Content Placeholder 3"/>
          <p:cNvSpPr>
            <a:spLocks noGrp="1"/>
          </p:cNvSpPr>
          <p:nvPr>
            <p:ph sz="half" idx="2"/>
          </p:nvPr>
        </p:nvSpPr>
        <p:spPr>
          <a:xfrm>
            <a:off x="4610917" y="793102"/>
            <a:ext cx="7270402" cy="5477070"/>
          </a:xfrm>
          <a:noFill/>
          <a:ln w="28575">
            <a:noFill/>
          </a:ln>
        </p:spPr>
        <p:txBody>
          <a:bodyPr lIns="365760" anchor="ctr">
            <a:normAutofit/>
          </a:bodyPr>
          <a:lstStyle>
            <a:lvl1pPr marL="343769" indent="-343769">
              <a:spcBef>
                <a:spcPts val="3008"/>
              </a:spcBef>
              <a:buClr>
                <a:schemeClr val="bg2"/>
              </a:buClr>
              <a:buFont typeface="+mj-lt"/>
              <a:buAutoNum type="arabicPeriod"/>
              <a:defRPr sz="1805">
                <a:solidFill>
                  <a:schemeClr val="tx1"/>
                </a:solidFill>
              </a:defRPr>
            </a:lvl1pPr>
            <a:lvl2pPr>
              <a:buClr>
                <a:schemeClr val="tx1">
                  <a:lumMod val="75000"/>
                </a:schemeClr>
              </a:buClr>
              <a:defRPr sz="1504">
                <a:solidFill>
                  <a:schemeClr val="tx1"/>
                </a:solidFill>
              </a:defRPr>
            </a:lvl2pPr>
            <a:lvl3pPr>
              <a:buClr>
                <a:schemeClr val="tx1">
                  <a:lumMod val="75000"/>
                </a:schemeClr>
              </a:buClr>
              <a:defRPr sz="1353">
                <a:solidFill>
                  <a:schemeClr val="tx1"/>
                </a:solidFill>
              </a:defRPr>
            </a:lvl3pPr>
            <a:lvl4pPr>
              <a:buClr>
                <a:schemeClr val="tx1">
                  <a:lumMod val="75000"/>
                </a:schemeClr>
              </a:buClr>
              <a:defRPr sz="1203" baseline="0">
                <a:solidFill>
                  <a:schemeClr val="tx1"/>
                </a:solidFill>
              </a:defRPr>
            </a:lvl4pPr>
            <a:lvl5pPr>
              <a:buClr>
                <a:schemeClr val="tx1">
                  <a:lumMod val="75000"/>
                </a:schemeClr>
              </a:buClr>
              <a:defRPr sz="1053">
                <a:solidFill>
                  <a:schemeClr val="tx1"/>
                </a:solidFill>
              </a:defRPr>
            </a:lvl5pPr>
            <a:lvl6pPr>
              <a:defRPr sz="1353"/>
            </a:lvl6pPr>
            <a:lvl7pPr>
              <a:defRPr sz="1353"/>
            </a:lvl7pPr>
            <a:lvl8pPr>
              <a:defRPr sz="1353"/>
            </a:lvl8pPr>
            <a:lvl9pPr>
              <a:defRPr sz="135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6"/>
          <p:cNvSpPr txBox="1">
            <a:spLocks noChangeArrowheads="1"/>
          </p:cNvSpPr>
          <p:nvPr/>
        </p:nvSpPr>
        <p:spPr bwMode="auto">
          <a:xfrm>
            <a:off x="11320847" y="6629400"/>
            <a:ext cx="592667" cy="10419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817146" rtl="0" eaLnBrk="0" fontAlgn="base" latinLnBrk="0" hangingPunct="0">
              <a:lnSpc>
                <a:spcPct val="100000"/>
              </a:lnSpc>
              <a:spcBef>
                <a:spcPct val="0"/>
              </a:spcBef>
              <a:spcAft>
                <a:spcPct val="0"/>
              </a:spcAft>
              <a:buClrTx/>
              <a:buSzTx/>
              <a:buFontTx/>
              <a:buNone/>
              <a:tabLst/>
              <a:defRPr/>
            </a:pPr>
            <a:fld id="{8D7874BA-B114-4D1F-A449-70AD1C45E88A}" type="slidenum">
              <a:rPr kumimoji="0" lang="en-US" sz="677"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817146" rtl="0" eaLnBrk="0" fontAlgn="base" latinLnBrk="0" hangingPunct="0">
                <a:lnSpc>
                  <a:spcPct val="100000"/>
                </a:lnSpc>
                <a:spcBef>
                  <a:spcPct val="0"/>
                </a:spcBef>
                <a:spcAft>
                  <a:spcPct val="0"/>
                </a:spcAft>
                <a:buClrTx/>
                <a:buSzTx/>
                <a:buFontTx/>
                <a:buNone/>
                <a:tabLst/>
                <a:defRPr/>
              </a:pPr>
              <a:t>‹#›</a:t>
            </a:fld>
            <a:endParaRPr kumimoji="0" lang="en-US" sz="677"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sp>
        <p:nvSpPr>
          <p:cNvPr id="17" name="Title 7"/>
          <p:cNvSpPr>
            <a:spLocks noGrp="1"/>
          </p:cNvSpPr>
          <p:nvPr>
            <p:ph type="title" hasCustomPrompt="1"/>
          </p:nvPr>
        </p:nvSpPr>
        <p:spPr>
          <a:xfrm>
            <a:off x="290437" y="3058705"/>
            <a:ext cx="3590283" cy="740587"/>
          </a:xfrm>
        </p:spPr>
        <p:txBody>
          <a:bodyPr>
            <a:spAutoFit/>
          </a:bodyPr>
          <a:lstStyle>
            <a:lvl1pPr algn="ctr">
              <a:lnSpc>
                <a:spcPct val="80000"/>
              </a:lnSpc>
              <a:defRPr sz="3008" cap="all" baseline="0">
                <a:solidFill>
                  <a:schemeClr val="tx1"/>
                </a:solidFill>
              </a:defRPr>
            </a:lvl1pPr>
          </a:lstStyle>
          <a:p>
            <a:r>
              <a:rPr lang="en-US" dirty="0"/>
              <a:t>Click to Edit Master Title Style</a:t>
            </a:r>
          </a:p>
        </p:txBody>
      </p:sp>
      <p:sp>
        <p:nvSpPr>
          <p:cNvPr id="14" name="Rectangle 6"/>
          <p:cNvSpPr txBox="1">
            <a:spLocks noChangeArrowheads="1"/>
          </p:cNvSpPr>
          <p:nvPr/>
        </p:nvSpPr>
        <p:spPr bwMode="auto">
          <a:xfrm>
            <a:off x="11509344" y="6863849"/>
            <a:ext cx="592667"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8D7874BA-B114-4D1F-A449-70AD1C45E88A}" type="slidenum">
              <a:rPr kumimoji="0" lang="en-US" sz="700" b="0" i="0" u="none" strike="noStrike" kern="1200" cap="none" spc="0" normalizeH="0" baseline="0" noProof="0" smtClean="0">
                <a:ln>
                  <a:noFill/>
                </a:ln>
                <a:solidFill>
                  <a:schemeClr val="tx1"/>
                </a:solidFill>
                <a:effectLst/>
                <a:uLnTx/>
                <a:uFillTx/>
                <a:latin typeface="Arial"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700" b="0" i="0" u="none" strike="noStrike" kern="1200" cap="none" spc="0" normalizeH="0" baseline="0" noProof="0" dirty="0">
              <a:ln>
                <a:noFill/>
              </a:ln>
              <a:solidFill>
                <a:schemeClr val="tx1"/>
              </a:solidFill>
              <a:effectLst/>
              <a:uLnTx/>
              <a:uFillTx/>
              <a:latin typeface="Arial" charset="0"/>
              <a:ea typeface="MS PGothic" pitchFamily="34" charset="-128"/>
              <a:cs typeface="+mn-cs"/>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4507" y="179081"/>
            <a:ext cx="1127762" cy="502921"/>
          </a:xfrm>
          <a:prstGeom prst="rect">
            <a:avLst/>
          </a:prstGeom>
        </p:spPr>
      </p:pic>
      <p:sp>
        <p:nvSpPr>
          <p:cNvPr id="8" name="Rectangle 6"/>
          <p:cNvSpPr txBox="1">
            <a:spLocks noChangeArrowheads="1"/>
          </p:cNvSpPr>
          <p:nvPr/>
        </p:nvSpPr>
        <p:spPr bwMode="auto">
          <a:xfrm>
            <a:off x="11509344" y="6863849"/>
            <a:ext cx="592667"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8D7874BA-B114-4D1F-A449-70AD1C45E88A}" type="slidenum">
              <a:rPr kumimoji="0" lang="en-US" sz="700" b="0" i="0" u="none" strike="noStrike" kern="1200" cap="none" spc="0" normalizeH="0" baseline="0" noProof="0" smtClean="0">
                <a:ln>
                  <a:noFill/>
                </a:ln>
                <a:solidFill>
                  <a:schemeClr val="tx1"/>
                </a:solidFill>
                <a:effectLst/>
                <a:uLnTx/>
                <a:uFillTx/>
                <a:latin typeface="Arial"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700" b="0" i="0" u="none" strike="noStrike" kern="1200" cap="none" spc="0" normalizeH="0" baseline="0" noProof="0" dirty="0">
              <a:ln>
                <a:noFill/>
              </a:ln>
              <a:solidFill>
                <a:schemeClr val="tx1"/>
              </a:solidFill>
              <a:effectLst/>
              <a:uLnTx/>
              <a:uFillTx/>
              <a:latin typeface="Arial" charset="0"/>
              <a:ea typeface="MS PGothic" pitchFamily="34" charset="-128"/>
              <a:cs typeface="+mn-cs"/>
            </a:endParaRPr>
          </a:p>
        </p:txBody>
      </p:sp>
      <p:sp>
        <p:nvSpPr>
          <p:cNvPr id="9" name="Rectangle 6"/>
          <p:cNvSpPr txBox="1">
            <a:spLocks noChangeArrowheads="1"/>
          </p:cNvSpPr>
          <p:nvPr/>
        </p:nvSpPr>
        <p:spPr bwMode="auto">
          <a:xfrm>
            <a:off x="11509344" y="6863849"/>
            <a:ext cx="592667"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8D7874BA-B114-4D1F-A449-70AD1C45E88A}" type="slidenum">
              <a:rPr kumimoji="0" lang="en-US" sz="700" b="0" i="0" u="none" strike="noStrike" kern="1200" cap="none" spc="0" normalizeH="0" baseline="0" noProof="0" smtClean="0">
                <a:ln>
                  <a:noFill/>
                </a:ln>
                <a:solidFill>
                  <a:schemeClr val="tx1"/>
                </a:solidFill>
                <a:effectLst/>
                <a:uLnTx/>
                <a:uFillTx/>
                <a:latin typeface="Arial"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700" b="0" i="0" u="none" strike="noStrike" kern="1200" cap="none" spc="0" normalizeH="0" baseline="0" noProof="0" dirty="0">
              <a:ln>
                <a:noFill/>
              </a:ln>
              <a:solidFill>
                <a:schemeClr val="tx1"/>
              </a:solidFill>
              <a:effectLst/>
              <a:uLnTx/>
              <a:uFillTx/>
              <a:latin typeface="Arial" charset="0"/>
              <a:ea typeface="MS PGothic" pitchFamily="34" charset="-128"/>
              <a:cs typeface="+mn-cs"/>
            </a:endParaRPr>
          </a:p>
        </p:txBody>
      </p:sp>
      <p:sp>
        <p:nvSpPr>
          <p:cNvPr id="15" name="Rectangle 6"/>
          <p:cNvSpPr txBox="1">
            <a:spLocks noChangeArrowheads="1"/>
          </p:cNvSpPr>
          <p:nvPr userDrawn="1"/>
        </p:nvSpPr>
        <p:spPr bwMode="auto">
          <a:xfrm>
            <a:off x="11509344" y="6863849"/>
            <a:ext cx="592667"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8D7874BA-B114-4D1F-A449-70AD1C45E88A}" type="slidenum">
              <a:rPr kumimoji="0" lang="en-US" sz="700" b="0" i="0" u="none" strike="noStrike" kern="1200" cap="none" spc="0" normalizeH="0" baseline="0" noProof="0" smtClean="0">
                <a:ln>
                  <a:noFill/>
                </a:ln>
                <a:solidFill>
                  <a:schemeClr val="tx1"/>
                </a:solidFill>
                <a:effectLst/>
                <a:uLnTx/>
                <a:uFillTx/>
                <a:latin typeface="Arial"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700" b="0" i="0" u="none" strike="noStrike" kern="1200" cap="none" spc="0" normalizeH="0" baseline="0" noProof="0" dirty="0">
              <a:ln>
                <a:noFill/>
              </a:ln>
              <a:solidFill>
                <a:schemeClr val="tx1"/>
              </a:solidFill>
              <a:effectLst/>
              <a:uLnTx/>
              <a:uFillTx/>
              <a:latin typeface="Arial" charset="0"/>
              <a:ea typeface="MS PGothic" pitchFamily="34" charset="-128"/>
              <a:cs typeface="+mn-cs"/>
            </a:endParaRPr>
          </a:p>
        </p:txBody>
      </p:sp>
    </p:spTree>
    <p:extLst>
      <p:ext uri="{BB962C8B-B14F-4D97-AF65-F5344CB8AC3E}">
        <p14:creationId xmlns:p14="http://schemas.microsoft.com/office/powerpoint/2010/main" val="385571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Light Blue Block &amp; Content">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l="65023"/>
          <a:stretch/>
        </p:blipFill>
        <p:spPr>
          <a:xfrm>
            <a:off x="0" y="-1"/>
            <a:ext cx="4262664" cy="6858000"/>
          </a:xfrm>
          <a:prstGeom prst="rect">
            <a:avLst/>
          </a:prstGeom>
        </p:spPr>
      </p:pic>
      <p:sp>
        <p:nvSpPr>
          <p:cNvPr id="10" name="Content Placeholder 3"/>
          <p:cNvSpPr>
            <a:spLocks noGrp="1"/>
          </p:cNvSpPr>
          <p:nvPr>
            <p:ph sz="half" idx="2"/>
          </p:nvPr>
        </p:nvSpPr>
        <p:spPr>
          <a:xfrm>
            <a:off x="4797388" y="758952"/>
            <a:ext cx="7082577" cy="5715000"/>
          </a:xfrm>
        </p:spPr>
        <p:txBody>
          <a:bodyPr anchor="ctr">
            <a:normAutofit/>
          </a:bodyPr>
          <a:lstStyle>
            <a:lvl1pPr>
              <a:buClr>
                <a:schemeClr val="bg2"/>
              </a:buClr>
              <a:defRPr sz="1654">
                <a:solidFill>
                  <a:schemeClr val="tx1"/>
                </a:solidFill>
              </a:defRPr>
            </a:lvl1pPr>
            <a:lvl2pPr>
              <a:buClr>
                <a:schemeClr val="tx1">
                  <a:lumMod val="75000"/>
                </a:schemeClr>
              </a:buClr>
              <a:defRPr sz="1504">
                <a:solidFill>
                  <a:schemeClr val="tx1"/>
                </a:solidFill>
              </a:defRPr>
            </a:lvl2pPr>
            <a:lvl3pPr>
              <a:buClr>
                <a:schemeClr val="tx1">
                  <a:lumMod val="75000"/>
                </a:schemeClr>
              </a:buClr>
              <a:defRPr sz="1353">
                <a:solidFill>
                  <a:schemeClr val="tx1"/>
                </a:solidFill>
              </a:defRPr>
            </a:lvl3pPr>
            <a:lvl4pPr>
              <a:buClr>
                <a:schemeClr val="tx1">
                  <a:lumMod val="75000"/>
                </a:schemeClr>
              </a:buClr>
              <a:defRPr sz="1203" baseline="0">
                <a:solidFill>
                  <a:schemeClr val="tx1"/>
                </a:solidFill>
              </a:defRPr>
            </a:lvl4pPr>
            <a:lvl5pPr>
              <a:buClr>
                <a:schemeClr val="tx1">
                  <a:lumMod val="75000"/>
                </a:schemeClr>
              </a:buClr>
              <a:defRPr sz="1053">
                <a:solidFill>
                  <a:schemeClr val="tx1"/>
                </a:solidFill>
              </a:defRPr>
            </a:lvl5pPr>
            <a:lvl6pPr>
              <a:defRPr sz="1353"/>
            </a:lvl6pPr>
            <a:lvl7pPr>
              <a:defRPr sz="1353"/>
            </a:lvl7pPr>
            <a:lvl8pPr>
              <a:defRPr sz="1353"/>
            </a:lvl8pPr>
            <a:lvl9pPr>
              <a:defRPr sz="135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7"/>
          <p:cNvSpPr>
            <a:spLocks noGrp="1"/>
          </p:cNvSpPr>
          <p:nvPr>
            <p:ph type="title" hasCustomPrompt="1"/>
          </p:nvPr>
        </p:nvSpPr>
        <p:spPr>
          <a:xfrm>
            <a:off x="290437" y="3058705"/>
            <a:ext cx="3590283" cy="740587"/>
          </a:xfrm>
        </p:spPr>
        <p:txBody>
          <a:bodyPr>
            <a:spAutoFit/>
          </a:bodyPr>
          <a:lstStyle>
            <a:lvl1pPr algn="ctr">
              <a:lnSpc>
                <a:spcPct val="80000"/>
              </a:lnSpc>
              <a:defRPr sz="3008" cap="all" baseline="0">
                <a:solidFill>
                  <a:schemeClr val="bg1"/>
                </a:solidFill>
              </a:defRPr>
            </a:lvl1pPr>
          </a:lstStyle>
          <a:p>
            <a:r>
              <a:rPr lang="en-US" dirty="0"/>
              <a:t>Click to Edit Master Title Style</a:t>
            </a:r>
          </a:p>
        </p:txBody>
      </p:sp>
      <p:sp>
        <p:nvSpPr>
          <p:cNvPr id="12" name="Rectangle 6"/>
          <p:cNvSpPr txBox="1">
            <a:spLocks noChangeArrowheads="1"/>
          </p:cNvSpPr>
          <p:nvPr/>
        </p:nvSpPr>
        <p:spPr bwMode="auto">
          <a:xfrm>
            <a:off x="11320847" y="6629400"/>
            <a:ext cx="592667" cy="10419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817146" rtl="0" eaLnBrk="0" fontAlgn="base" latinLnBrk="0" hangingPunct="0">
              <a:lnSpc>
                <a:spcPct val="100000"/>
              </a:lnSpc>
              <a:spcBef>
                <a:spcPct val="0"/>
              </a:spcBef>
              <a:spcAft>
                <a:spcPct val="0"/>
              </a:spcAft>
              <a:buClrTx/>
              <a:buSzTx/>
              <a:buFontTx/>
              <a:buNone/>
              <a:tabLst/>
              <a:defRPr/>
            </a:pPr>
            <a:fld id="{8D7874BA-B114-4D1F-A449-70AD1C45E88A}" type="slidenum">
              <a:rPr kumimoji="0" lang="en-US" sz="677"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817146" rtl="0" eaLnBrk="0" fontAlgn="base" latinLnBrk="0" hangingPunct="0">
                <a:lnSpc>
                  <a:spcPct val="100000"/>
                </a:lnSpc>
                <a:spcBef>
                  <a:spcPct val="0"/>
                </a:spcBef>
                <a:spcAft>
                  <a:spcPct val="0"/>
                </a:spcAft>
                <a:buClrTx/>
                <a:buSzTx/>
                <a:buFontTx/>
                <a:buNone/>
                <a:tabLst/>
                <a:defRPr/>
              </a:pPr>
              <a:t>‹#›</a:t>
            </a:fld>
            <a:endParaRPr kumimoji="0" lang="en-US" sz="677"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4507" y="179081"/>
            <a:ext cx="1127762" cy="502921"/>
          </a:xfrm>
          <a:prstGeom prst="rect">
            <a:avLst/>
          </a:prstGeom>
        </p:spPr>
      </p:pic>
    </p:spTree>
    <p:extLst>
      <p:ext uri="{BB962C8B-B14F-4D97-AF65-F5344CB8AC3E}">
        <p14:creationId xmlns:p14="http://schemas.microsoft.com/office/powerpoint/2010/main" val="147172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2F2F2"/>
            </a:gs>
            <a:gs pos="28000">
              <a:srgbClr val="D9D9D9"/>
            </a:gs>
            <a:gs pos="100000">
              <a:srgbClr val="DEDEDE">
                <a:lumMod val="99000"/>
              </a:srgbClr>
            </a:gs>
          </a:gsLst>
          <a:lin ang="2700000" scaled="1"/>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2608" y="1222375"/>
            <a:ext cx="11586805" cy="495604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txBox="1">
            <a:spLocks noChangeArrowheads="1"/>
          </p:cNvSpPr>
          <p:nvPr/>
        </p:nvSpPr>
        <p:spPr bwMode="auto">
          <a:xfrm>
            <a:off x="11308896" y="6629400"/>
            <a:ext cx="592667" cy="10419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817146" rtl="0" eaLnBrk="0" fontAlgn="base" latinLnBrk="0" hangingPunct="0">
              <a:lnSpc>
                <a:spcPct val="100000"/>
              </a:lnSpc>
              <a:spcBef>
                <a:spcPct val="0"/>
              </a:spcBef>
              <a:spcAft>
                <a:spcPct val="0"/>
              </a:spcAft>
              <a:buClrTx/>
              <a:buSzTx/>
              <a:buFontTx/>
              <a:buNone/>
              <a:tabLst/>
              <a:defRPr/>
            </a:pPr>
            <a:fld id="{8D7874BA-B114-4D1F-A449-70AD1C45E88A}" type="slidenum">
              <a:rPr kumimoji="0" lang="en-US" sz="677"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817146" rtl="0" eaLnBrk="0" fontAlgn="base" latinLnBrk="0" hangingPunct="0">
                <a:lnSpc>
                  <a:spcPct val="100000"/>
                </a:lnSpc>
                <a:spcBef>
                  <a:spcPct val="0"/>
                </a:spcBef>
                <a:spcAft>
                  <a:spcPct val="0"/>
                </a:spcAft>
                <a:buClrTx/>
                <a:buSzTx/>
                <a:buFontTx/>
                <a:buNone/>
                <a:tabLst/>
                <a:defRPr/>
              </a:pPr>
              <a:t>‹#›</a:t>
            </a:fld>
            <a:endParaRPr kumimoji="0" lang="en-US" sz="677"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10" name="Title 1"/>
          <p:cNvSpPr txBox="1">
            <a:spLocks/>
          </p:cNvSpPr>
          <p:nvPr/>
        </p:nvSpPr>
        <p:spPr>
          <a:xfrm>
            <a:off x="244644" y="301133"/>
            <a:ext cx="2859936" cy="525659"/>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2105" b="0" kern="1200" cap="all" baseline="0">
                <a:solidFill>
                  <a:srgbClr val="0094C8"/>
                </a:solidFill>
                <a:latin typeface="Franklin Gothic Book" panose="020B0503020102020204" pitchFamily="34" charset="0"/>
                <a:ea typeface="+mj-ea"/>
                <a:cs typeface="+mj-cs"/>
              </a:defRPr>
            </a:lvl1pPr>
          </a:lstStyle>
          <a:p>
            <a:pPr algn="ctr"/>
            <a:endParaRPr lang="en-IN" sz="2200" dirty="0">
              <a:solidFill>
                <a:schemeClr val="bg1"/>
              </a:solidFill>
              <a:latin typeface="Futura Lt BT" panose="020B0402020204020303" pitchFamily="34" charset="0"/>
            </a:endParaRPr>
          </a:p>
        </p:txBody>
      </p:sp>
      <p:sp>
        <p:nvSpPr>
          <p:cNvPr id="2" name="Title Placeholder 1"/>
          <p:cNvSpPr>
            <a:spLocks noGrp="1"/>
          </p:cNvSpPr>
          <p:nvPr>
            <p:ph type="title"/>
          </p:nvPr>
        </p:nvSpPr>
        <p:spPr>
          <a:xfrm>
            <a:off x="534788" y="240106"/>
            <a:ext cx="7625364" cy="647711"/>
          </a:xfrm>
          <a:prstGeom prst="rect">
            <a:avLst/>
          </a:prstGeom>
        </p:spPr>
        <p:txBody>
          <a:bodyPr vert="horz" lIns="0" tIns="0" rIns="0" bIns="0" rtlCol="0" anchor="ctr" anchorCtr="0">
            <a:noAutofit/>
          </a:bodyPr>
          <a:lstStyle/>
          <a:p>
            <a:r>
              <a:rPr lang="en-US" dirty="0"/>
              <a:t>Click to edit Master title style</a:t>
            </a:r>
          </a:p>
        </p:txBody>
      </p:sp>
      <p:pic>
        <p:nvPicPr>
          <p:cNvPr id="5" name="Picture 4" descr="A red and black logo&#10;&#10;Description automatically generated">
            <a:extLst>
              <a:ext uri="{FF2B5EF4-FFF2-40B4-BE49-F238E27FC236}">
                <a16:creationId xmlns:a16="http://schemas.microsoft.com/office/drawing/2014/main" id="{F48B8DC7-7BAB-75C5-2E51-68D3C92C36CE}"/>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1308896" y="6406432"/>
            <a:ext cx="703244" cy="327164"/>
          </a:xfrm>
          <a:prstGeom prst="rect">
            <a:avLst/>
          </a:prstGeom>
        </p:spPr>
      </p:pic>
    </p:spTree>
    <p:extLst>
      <p:ext uri="{BB962C8B-B14F-4D97-AF65-F5344CB8AC3E}">
        <p14:creationId xmlns:p14="http://schemas.microsoft.com/office/powerpoint/2010/main" val="1959686760"/>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 id="2147483876" r:id="rId19"/>
    <p:sldLayoutId id="2147483878" r:id="rId20"/>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hdr="0" ftr="0" dt="0"/>
  <p:txStyles>
    <p:title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p:titleStyle>
    <p:bodyStyle>
      <a:lvl1pPr marL="205706" indent="-205706" algn="l" defTabSz="817146" rtl="0" eaLnBrk="1" latinLnBrk="0" hangingPunct="1">
        <a:lnSpc>
          <a:spcPct val="90000"/>
        </a:lnSpc>
        <a:spcBef>
          <a:spcPts val="1608"/>
        </a:spcBef>
        <a:buClr>
          <a:schemeClr val="bg2"/>
        </a:buClr>
        <a:buFont typeface="Arial" pitchFamily="34" charset="0"/>
        <a:buChar char="•"/>
        <a:defRPr sz="1654" kern="1200">
          <a:solidFill>
            <a:schemeClr val="tx1"/>
          </a:solidFill>
          <a:latin typeface="Arial" panose="020B0604020202020204" pitchFamily="34" charset="0"/>
          <a:ea typeface="+mn-ea"/>
          <a:cs typeface="Arial" panose="020B0604020202020204" pitchFamily="34" charset="0"/>
        </a:defRPr>
      </a:lvl1pPr>
      <a:lvl2pPr marL="611441" indent="-204287" algn="l" defTabSz="817146" rtl="0" eaLnBrk="1" latinLnBrk="0" hangingPunct="1">
        <a:lnSpc>
          <a:spcPct val="90000"/>
        </a:lnSpc>
        <a:spcBef>
          <a:spcPts val="0"/>
        </a:spcBef>
        <a:spcAft>
          <a:spcPts val="179"/>
        </a:spcAft>
        <a:buFont typeface="Arial" pitchFamily="34" charset="0"/>
        <a:buChar char="–"/>
        <a:defRPr sz="1504" kern="1200">
          <a:solidFill>
            <a:schemeClr val="tx1"/>
          </a:solidFill>
          <a:latin typeface="Arial" panose="020B0604020202020204" pitchFamily="34" charset="0"/>
          <a:ea typeface="+mn-ea"/>
          <a:cs typeface="Arial" panose="020B0604020202020204" pitchFamily="34" charset="0"/>
        </a:defRPr>
      </a:lvl2pPr>
      <a:lvl3pPr marL="1021434" indent="-204287" algn="l" defTabSz="970362" rtl="0" eaLnBrk="1" latinLnBrk="0" hangingPunct="1">
        <a:lnSpc>
          <a:spcPct val="90000"/>
        </a:lnSpc>
        <a:spcBef>
          <a:spcPts val="0"/>
        </a:spcBef>
        <a:spcAft>
          <a:spcPts val="179"/>
        </a:spcAft>
        <a:buFont typeface="Arial" pitchFamily="34" charset="0"/>
        <a:buChar char="•"/>
        <a:defRPr sz="1353" kern="1200">
          <a:solidFill>
            <a:schemeClr val="tx1"/>
          </a:solidFill>
          <a:latin typeface="Arial" panose="020B0604020202020204" pitchFamily="34" charset="0"/>
          <a:ea typeface="+mn-ea"/>
          <a:cs typeface="Arial" panose="020B0604020202020204" pitchFamily="34" charset="0"/>
        </a:defRPr>
      </a:lvl3pPr>
      <a:lvl4pPr marL="1430006" indent="-204287" algn="l" defTabSz="817146" rtl="0" eaLnBrk="1" latinLnBrk="0" hangingPunct="1">
        <a:lnSpc>
          <a:spcPct val="90000"/>
        </a:lnSpc>
        <a:spcBef>
          <a:spcPts val="0"/>
        </a:spcBef>
        <a:spcAft>
          <a:spcPts val="179"/>
        </a:spcAft>
        <a:buFont typeface="Arial" pitchFamily="34" charset="0"/>
        <a:buChar char="–"/>
        <a:defRPr sz="1203" kern="1200" baseline="0">
          <a:solidFill>
            <a:schemeClr val="tx1"/>
          </a:solidFill>
          <a:latin typeface="Arial" panose="020B0604020202020204" pitchFamily="34" charset="0"/>
          <a:ea typeface="+mn-ea"/>
          <a:cs typeface="Arial" panose="020B0604020202020204" pitchFamily="34" charset="0"/>
        </a:defRPr>
      </a:lvl4pPr>
      <a:lvl5pPr marL="1838580" indent="-204287" algn="l" defTabSz="817146" rtl="0" eaLnBrk="1" latinLnBrk="0" hangingPunct="1">
        <a:lnSpc>
          <a:spcPct val="90000"/>
        </a:lnSpc>
        <a:spcBef>
          <a:spcPts val="0"/>
        </a:spcBef>
        <a:spcAft>
          <a:spcPts val="179"/>
        </a:spcAft>
        <a:buFont typeface="Arial" pitchFamily="34" charset="0"/>
        <a:buChar char="»"/>
        <a:defRPr sz="1053" kern="1200" baseline="0">
          <a:solidFill>
            <a:schemeClr val="tx1"/>
          </a:solidFill>
          <a:latin typeface="Arial" panose="020B0604020202020204" pitchFamily="34" charset="0"/>
          <a:ea typeface="+mn-ea"/>
          <a:cs typeface="Arial" panose="020B0604020202020204" pitchFamily="34" charset="0"/>
        </a:defRPr>
      </a:lvl5pPr>
      <a:lvl6pPr marL="2247152" indent="-204287" algn="l" defTabSz="817146" rtl="0" eaLnBrk="1" latinLnBrk="0" hangingPunct="1">
        <a:spcBef>
          <a:spcPct val="20000"/>
        </a:spcBef>
        <a:buFont typeface="Arial" pitchFamily="34" charset="0"/>
        <a:buChar char="•"/>
        <a:defRPr sz="1805" kern="1200">
          <a:solidFill>
            <a:schemeClr val="tx1"/>
          </a:solidFill>
          <a:latin typeface="+mn-lt"/>
          <a:ea typeface="+mn-ea"/>
          <a:cs typeface="+mn-cs"/>
        </a:defRPr>
      </a:lvl6pPr>
      <a:lvl7pPr marL="2655726" indent="-204287" algn="l" defTabSz="817146" rtl="0" eaLnBrk="1" latinLnBrk="0" hangingPunct="1">
        <a:spcBef>
          <a:spcPct val="20000"/>
        </a:spcBef>
        <a:buFont typeface="Arial" pitchFamily="34" charset="0"/>
        <a:buChar char="•"/>
        <a:defRPr sz="1805" kern="1200">
          <a:solidFill>
            <a:schemeClr val="tx1"/>
          </a:solidFill>
          <a:latin typeface="+mn-lt"/>
          <a:ea typeface="+mn-ea"/>
          <a:cs typeface="+mn-cs"/>
        </a:defRPr>
      </a:lvl7pPr>
      <a:lvl8pPr marL="3064299" indent="-204287" algn="l" defTabSz="817146" rtl="0" eaLnBrk="1" latinLnBrk="0" hangingPunct="1">
        <a:spcBef>
          <a:spcPct val="20000"/>
        </a:spcBef>
        <a:buFont typeface="Arial" pitchFamily="34" charset="0"/>
        <a:buChar char="•"/>
        <a:defRPr sz="1805" kern="1200">
          <a:solidFill>
            <a:schemeClr val="tx1"/>
          </a:solidFill>
          <a:latin typeface="+mn-lt"/>
          <a:ea typeface="+mn-ea"/>
          <a:cs typeface="+mn-cs"/>
        </a:defRPr>
      </a:lvl8pPr>
      <a:lvl9pPr marL="3472873" indent="-204287" algn="l" defTabSz="817146" rtl="0" eaLnBrk="1" latinLnBrk="0" hangingPunct="1">
        <a:spcBef>
          <a:spcPct val="20000"/>
        </a:spcBef>
        <a:buFont typeface="Arial" pitchFamily="34" charset="0"/>
        <a:buChar char="•"/>
        <a:defRPr sz="1805" kern="1200">
          <a:solidFill>
            <a:schemeClr val="tx1"/>
          </a:solidFill>
          <a:latin typeface="+mn-lt"/>
          <a:ea typeface="+mn-ea"/>
          <a:cs typeface="+mn-cs"/>
        </a:defRPr>
      </a:lvl9pPr>
    </p:bodyStyle>
    <p:otherStyle>
      <a:defPPr>
        <a:defRPr lang="en-US"/>
      </a:defPPr>
      <a:lvl1pPr marL="0" algn="l" defTabSz="817146" rtl="0" eaLnBrk="1" latinLnBrk="0" hangingPunct="1">
        <a:defRPr sz="1654" kern="1200">
          <a:solidFill>
            <a:schemeClr val="tx1"/>
          </a:solidFill>
          <a:latin typeface="+mn-lt"/>
          <a:ea typeface="+mn-ea"/>
          <a:cs typeface="+mn-cs"/>
        </a:defRPr>
      </a:lvl1pPr>
      <a:lvl2pPr marL="408573" algn="l" defTabSz="817146" rtl="0" eaLnBrk="1" latinLnBrk="0" hangingPunct="1">
        <a:defRPr sz="1654" kern="1200">
          <a:solidFill>
            <a:schemeClr val="tx1"/>
          </a:solidFill>
          <a:latin typeface="+mn-lt"/>
          <a:ea typeface="+mn-ea"/>
          <a:cs typeface="+mn-cs"/>
        </a:defRPr>
      </a:lvl2pPr>
      <a:lvl3pPr marL="817146" algn="l" defTabSz="817146" rtl="0" eaLnBrk="1" latinLnBrk="0" hangingPunct="1">
        <a:defRPr sz="1654" kern="1200">
          <a:solidFill>
            <a:schemeClr val="tx1"/>
          </a:solidFill>
          <a:latin typeface="+mn-lt"/>
          <a:ea typeface="+mn-ea"/>
          <a:cs typeface="+mn-cs"/>
        </a:defRPr>
      </a:lvl3pPr>
      <a:lvl4pPr marL="1225720" algn="l" defTabSz="817146" rtl="0" eaLnBrk="1" latinLnBrk="0" hangingPunct="1">
        <a:defRPr sz="1654" kern="1200">
          <a:solidFill>
            <a:schemeClr val="tx1"/>
          </a:solidFill>
          <a:latin typeface="+mn-lt"/>
          <a:ea typeface="+mn-ea"/>
          <a:cs typeface="+mn-cs"/>
        </a:defRPr>
      </a:lvl4pPr>
      <a:lvl5pPr marL="1634293" algn="l" defTabSz="817146" rtl="0" eaLnBrk="1" latinLnBrk="0" hangingPunct="1">
        <a:defRPr sz="1654" kern="1200">
          <a:solidFill>
            <a:schemeClr val="tx1"/>
          </a:solidFill>
          <a:latin typeface="+mn-lt"/>
          <a:ea typeface="+mn-ea"/>
          <a:cs typeface="+mn-cs"/>
        </a:defRPr>
      </a:lvl5pPr>
      <a:lvl6pPr marL="2042866" algn="l" defTabSz="817146" rtl="0" eaLnBrk="1" latinLnBrk="0" hangingPunct="1">
        <a:defRPr sz="1654" kern="1200">
          <a:solidFill>
            <a:schemeClr val="tx1"/>
          </a:solidFill>
          <a:latin typeface="+mn-lt"/>
          <a:ea typeface="+mn-ea"/>
          <a:cs typeface="+mn-cs"/>
        </a:defRPr>
      </a:lvl6pPr>
      <a:lvl7pPr marL="2451439" algn="l" defTabSz="817146" rtl="0" eaLnBrk="1" latinLnBrk="0" hangingPunct="1">
        <a:defRPr sz="1654" kern="1200">
          <a:solidFill>
            <a:schemeClr val="tx1"/>
          </a:solidFill>
          <a:latin typeface="+mn-lt"/>
          <a:ea typeface="+mn-ea"/>
          <a:cs typeface="+mn-cs"/>
        </a:defRPr>
      </a:lvl7pPr>
      <a:lvl8pPr marL="2860012" algn="l" defTabSz="817146" rtl="0" eaLnBrk="1" latinLnBrk="0" hangingPunct="1">
        <a:defRPr sz="1654" kern="1200">
          <a:solidFill>
            <a:schemeClr val="tx1"/>
          </a:solidFill>
          <a:latin typeface="+mn-lt"/>
          <a:ea typeface="+mn-ea"/>
          <a:cs typeface="+mn-cs"/>
        </a:defRPr>
      </a:lvl8pPr>
      <a:lvl9pPr marL="3268586" algn="l" defTabSz="817146" rtl="0" eaLnBrk="1" latinLnBrk="0" hangingPunct="1">
        <a:defRPr sz="165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 Id="rId9" Type="http://schemas.openxmlformats.org/officeDocument/2006/relationships/image" Target="../media/image14.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8.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5.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9.png"/><Relationship Id="rId9" Type="http://schemas.openxmlformats.org/officeDocument/2006/relationships/image" Target="../media/image80.jpe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21.jp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2.png"/><Relationship Id="rId10" Type="http://schemas.openxmlformats.org/officeDocument/2006/relationships/image" Target="../media/image27.png"/><Relationship Id="rId4" Type="http://schemas.openxmlformats.org/officeDocument/2006/relationships/image" Target="../media/image9.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8.png"/><Relationship Id="rId7"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30.jp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8.png"/><Relationship Id="rId7"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831539"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296596" y="506901"/>
            <a:ext cx="10831539" cy="3611353"/>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080FF0A-BEC5-F69A-EF06-671406758EEA}"/>
              </a:ext>
            </a:extLst>
          </p:cNvPr>
          <p:cNvSpPr/>
          <p:nvPr/>
        </p:nvSpPr>
        <p:spPr>
          <a:xfrm>
            <a:off x="326570" y="1172817"/>
            <a:ext cx="747003" cy="298026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20337C6-B57A-891C-E169-F4F37041E8A7}"/>
              </a:ext>
            </a:extLst>
          </p:cNvPr>
          <p:cNvSpPr/>
          <p:nvPr/>
        </p:nvSpPr>
        <p:spPr>
          <a:xfrm>
            <a:off x="10828859" y="562632"/>
            <a:ext cx="278838" cy="357826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450138" y="1276431"/>
            <a:ext cx="513547" cy="486245"/>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latin typeface="Arial" panose="020B0604020202020204" pitchFamily="34" charset="0"/>
                <a:cs typeface="Arial" panose="020B0604020202020204" pitchFamily="34" charset="0"/>
              </a:endParaRPr>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44473" y="458340"/>
            <a:ext cx="6349659" cy="3659913"/>
          </a:xfrm>
          <a:prstGeom prst="rect">
            <a:avLst/>
          </a:prstGeom>
          <a:noFill/>
        </p:spPr>
        <p:txBody>
          <a:bodyPr wrap="square" rtlCol="0" anchor="t">
            <a:spAutoFit/>
          </a:bodyPr>
          <a:lstStyle/>
          <a:p>
            <a:pPr algn="just">
              <a:lnSpc>
                <a:spcPct val="150000"/>
              </a:lnSpc>
            </a:pPr>
            <a:r>
              <a:rPr lang="en-GB" sz="1400" b="1" i="0" dirty="0">
                <a:solidFill>
                  <a:srgbClr val="00A4A7"/>
                </a:solidFill>
                <a:effectLst/>
                <a:latin typeface="Arial" panose="020B0604020202020204" pitchFamily="34" charset="0"/>
                <a:cs typeface="Arial" panose="020B0604020202020204" pitchFamily="34" charset="0"/>
              </a:rPr>
              <a:t>Project Objective: </a:t>
            </a:r>
            <a:endParaRPr lang="en-GB" sz="900" b="1" i="0" dirty="0">
              <a:solidFill>
                <a:srgbClr val="00A4A7"/>
              </a:solidFill>
              <a:effectLst/>
              <a:latin typeface="Arial" panose="020B0604020202020204" pitchFamily="34" charset="0"/>
              <a:cs typeface="Arial" panose="020B0604020202020204" pitchFamily="34" charset="0"/>
            </a:endParaRPr>
          </a:p>
          <a:p>
            <a:pPr algn="just">
              <a:lnSpc>
                <a:spcPct val="150000"/>
              </a:lnSpc>
            </a:pPr>
            <a:r>
              <a:rPr lang="en-GB" sz="1400" b="1" i="0" dirty="0">
                <a:solidFill>
                  <a:srgbClr val="1F1F1F"/>
                </a:solidFill>
                <a:effectLst/>
                <a:latin typeface="Arial" panose="020B0604020202020204" pitchFamily="34" charset="0"/>
                <a:cs typeface="Arial" panose="020B0604020202020204" pitchFamily="34" charset="0"/>
              </a:rPr>
              <a:t>Never Miss the Bus Again: Introducing Smart Bus</a:t>
            </a:r>
          </a:p>
          <a:p>
            <a:pPr algn="just">
              <a:lnSpc>
                <a:spcPct val="150000"/>
              </a:lnSpc>
            </a:pPr>
            <a:r>
              <a:rPr lang="en-GB" sz="1400" b="0" i="0" dirty="0">
                <a:solidFill>
                  <a:srgbClr val="1F1F1F"/>
                </a:solidFill>
                <a:effectLst/>
                <a:latin typeface="Arial" panose="020B0604020202020204" pitchFamily="34" charset="0"/>
                <a:cs typeface="Arial" panose="020B0604020202020204" pitchFamily="34" charset="0"/>
              </a:rPr>
              <a:t>The wait at the bus stop is a universal experience, often filled with uncertainty and wasted time. Smart Bus, a portable device with a built-in GPS system, aims to revolutionize your public transport experience.</a:t>
            </a:r>
          </a:p>
          <a:p>
            <a:pPr algn="just">
              <a:lnSpc>
                <a:spcPct val="150000"/>
              </a:lnSpc>
            </a:pPr>
            <a:r>
              <a:rPr lang="en-GB" sz="1400" b="1" i="0" dirty="0">
                <a:solidFill>
                  <a:srgbClr val="00A4A7"/>
                </a:solidFill>
                <a:effectLst/>
                <a:latin typeface="Arial" panose="020B0604020202020204" pitchFamily="34" charset="0"/>
                <a:cs typeface="Arial" panose="020B0604020202020204" pitchFamily="34" charset="0"/>
              </a:rPr>
              <a:t>How it Works:</a:t>
            </a:r>
            <a:endParaRPr lang="en-GB" sz="1400" b="0" i="0" dirty="0">
              <a:solidFill>
                <a:srgbClr val="00A4A7"/>
              </a:solidFill>
              <a:effectLst/>
              <a:latin typeface="Arial" panose="020B0604020202020204" pitchFamily="34" charset="0"/>
              <a:cs typeface="Arial" panose="020B0604020202020204" pitchFamily="34" charset="0"/>
            </a:endParaRPr>
          </a:p>
          <a:p>
            <a:pPr algn="just">
              <a:lnSpc>
                <a:spcPct val="150000"/>
              </a:lnSpc>
            </a:pPr>
            <a:r>
              <a:rPr lang="en-GB" sz="1400" b="0" i="0" dirty="0">
                <a:solidFill>
                  <a:srgbClr val="1F1F1F"/>
                </a:solidFill>
                <a:effectLst/>
                <a:latin typeface="Arial" panose="020B0604020202020204" pitchFamily="34" charset="0"/>
                <a:cs typeface="Arial" panose="020B0604020202020204" pitchFamily="34" charset="0"/>
              </a:rPr>
              <a:t>Smart Bus utilizes a geofencing algorithm, creating a virtual zone around your location. When a bus equipped with this device enters your zone, the device sends an alert to your user-friendly mobile app. This eliminates the need for constant bus stop monitoring and allows you to adjust the notification radius based on your preference.</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31539"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3362961" y="4168665"/>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70B4F5-6FC7-D03F-09B1-5AB02F11DDF4}"/>
              </a:ext>
            </a:extLst>
          </p:cNvPr>
          <p:cNvCxnSpPr>
            <a:cxnSpLocks/>
          </p:cNvCxnSpPr>
          <p:nvPr/>
        </p:nvCxnSpPr>
        <p:spPr>
          <a:xfrm flipV="1">
            <a:off x="5838154" y="4168665"/>
            <a:ext cx="0" cy="25538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pic>
        <p:nvPicPr>
          <p:cNvPr id="24" name="Picture 23">
            <a:extLst>
              <a:ext uri="{FF2B5EF4-FFF2-40B4-BE49-F238E27FC236}">
                <a16:creationId xmlns:a16="http://schemas.microsoft.com/office/drawing/2014/main" id="{80BB63B0-C921-D9BA-0F85-225029CF8BD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204872" y="1618027"/>
            <a:ext cx="3076887" cy="1801006"/>
          </a:xfrm>
          <a:prstGeom prst="rect">
            <a:avLst/>
          </a:prstGeom>
          <a:noFill/>
        </p:spPr>
        <p:txBody>
          <a:bodyPr wrap="square" lIns="0" tIns="0" rIns="0" bIns="0" rtlCol="0">
            <a:spAutoFit/>
          </a:bodyPr>
          <a:lstStyle/>
          <a:p>
            <a:pPr algn="just">
              <a:lnSpc>
                <a:spcPct val="150000"/>
              </a:lnSpc>
            </a:pPr>
            <a:r>
              <a:rPr lang="en-GB" sz="1600" dirty="0">
                <a:solidFill>
                  <a:srgbClr val="1F1F1F"/>
                </a:solidFill>
                <a:effectLst/>
                <a:latin typeface="Arial" panose="020B0604020202020204" pitchFamily="34" charset="0"/>
                <a:cs typeface="Arial" panose="020B0604020202020204" pitchFamily="34" charset="0"/>
              </a:rPr>
              <a:t>“Smart Bus empowers you to take control of your commute. No more waiting in the unknown. Get notified, get ready, and catch your bus with ease”</a:t>
            </a:r>
            <a:r>
              <a:rPr lang="en-GB" sz="1600" dirty="0">
                <a:latin typeface="Arial" panose="020B0604020202020204" pitchFamily="34"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B02F2E10-D713-B04E-DA24-4604D49D6E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623" t="11662" r="12362" b="20725"/>
          <a:stretch/>
        </p:blipFill>
        <p:spPr>
          <a:xfrm>
            <a:off x="3715587" y="4263593"/>
            <a:ext cx="1753621" cy="2375952"/>
          </a:xfrm>
          <a:prstGeom prst="rect">
            <a:avLst/>
          </a:prstGeom>
          <a:effectLst>
            <a:softEdge rad="63500"/>
          </a:effectLst>
        </p:spPr>
      </p:pic>
      <p:pic>
        <p:nvPicPr>
          <p:cNvPr id="26" name="Picture 25">
            <a:extLst>
              <a:ext uri="{FF2B5EF4-FFF2-40B4-BE49-F238E27FC236}">
                <a16:creationId xmlns:a16="http://schemas.microsoft.com/office/drawing/2014/main" id="{739F3D77-7ED1-ABE0-7D92-2F3F7CF0565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3665" y="4252574"/>
            <a:ext cx="2492227" cy="2344537"/>
          </a:xfrm>
          <a:prstGeom prst="rect">
            <a:avLst/>
          </a:prstGeom>
          <a:effectLst>
            <a:softEdge rad="63500"/>
          </a:effectLst>
        </p:spPr>
      </p:pic>
      <p:pic>
        <p:nvPicPr>
          <p:cNvPr id="28" name="Picture 2" descr="How to add and edit widgets on your iPhone - Apple Support">
            <a:extLst>
              <a:ext uri="{FF2B5EF4-FFF2-40B4-BE49-F238E27FC236}">
                <a16:creationId xmlns:a16="http://schemas.microsoft.com/office/drawing/2014/main" id="{96263F1C-2A2D-1D42-998A-108E294C10A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08931" y="4202464"/>
            <a:ext cx="1204572" cy="248620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02C3E191-AEF6-4F67-A393-E87E20B4B74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2439" t="4928" b="1739"/>
          <a:stretch/>
        </p:blipFill>
        <p:spPr>
          <a:xfrm>
            <a:off x="6085453" y="4381926"/>
            <a:ext cx="1051626" cy="2241083"/>
          </a:xfrm>
          <a:prstGeom prst="rect">
            <a:avLst/>
          </a:prstGeom>
          <a:effectLst>
            <a:softEdge rad="63500"/>
          </a:effectLst>
        </p:spPr>
      </p:pic>
      <p:cxnSp>
        <p:nvCxnSpPr>
          <p:cNvPr id="30" name="Straight Connector 29">
            <a:extLst>
              <a:ext uri="{FF2B5EF4-FFF2-40B4-BE49-F238E27FC236}">
                <a16:creationId xmlns:a16="http://schemas.microsoft.com/office/drawing/2014/main" id="{A33A06BC-F9A4-1D06-D4AB-D2D05C1F4C36}"/>
              </a:ext>
            </a:extLst>
          </p:cNvPr>
          <p:cNvCxnSpPr>
            <a:cxnSpLocks/>
          </p:cNvCxnSpPr>
          <p:nvPr/>
        </p:nvCxnSpPr>
        <p:spPr>
          <a:xfrm flipV="1">
            <a:off x="7372093" y="4190375"/>
            <a:ext cx="0" cy="25538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003EE61-ED77-6884-F3A5-182B896A7334}"/>
              </a:ext>
            </a:extLst>
          </p:cNvPr>
          <p:cNvCxnSpPr>
            <a:cxnSpLocks/>
          </p:cNvCxnSpPr>
          <p:nvPr/>
        </p:nvCxnSpPr>
        <p:spPr>
          <a:xfrm flipV="1">
            <a:off x="4478765" y="571978"/>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505E0E9-877C-4B2D-9417-1D861D01DA43}"/>
              </a:ext>
            </a:extLst>
          </p:cNvPr>
          <p:cNvSpPr txBox="1"/>
          <p:nvPr/>
        </p:nvSpPr>
        <p:spPr>
          <a:xfrm>
            <a:off x="367572" y="660640"/>
            <a:ext cx="4045485" cy="461665"/>
          </a:xfrm>
          <a:prstGeom prst="rect">
            <a:avLst/>
          </a:prstGeom>
          <a:noFill/>
        </p:spPr>
        <p:txBody>
          <a:bodyPr wrap="square" lIns="0" tIns="0" rIns="0" bIns="0" rtlCol="0">
            <a:spAutoFit/>
          </a:bodyPr>
          <a:lstStyle/>
          <a:p>
            <a:pPr algn="ctr"/>
            <a:r>
              <a:rPr lang="en-GB" sz="3000" b="1" dirty="0">
                <a:solidFill>
                  <a:srgbClr val="00A4A7"/>
                </a:solidFill>
                <a:latin typeface="Arial" panose="020B0604020202020204" pitchFamily="34" charset="0"/>
                <a:ea typeface="+mj-ea"/>
                <a:cs typeface="Arial" panose="020B0604020202020204" pitchFamily="34" charset="0"/>
              </a:rPr>
              <a:t>Smart Bus </a:t>
            </a:r>
            <a:r>
              <a:rPr lang="en-GB" sz="2000" b="1" dirty="0">
                <a:latin typeface="Arial" panose="020B0604020202020204" pitchFamily="34" charset="0"/>
                <a:cs typeface="Arial" panose="020B0604020202020204" pitchFamily="34" charset="0"/>
              </a:rPr>
              <a:t>– Nearby Alerts</a:t>
            </a:r>
          </a:p>
        </p:txBody>
      </p:sp>
      <p:pic>
        <p:nvPicPr>
          <p:cNvPr id="12" name="Picture 11">
            <a:extLst>
              <a:ext uri="{FF2B5EF4-FFF2-40B4-BE49-F238E27FC236}">
                <a16:creationId xmlns:a16="http://schemas.microsoft.com/office/drawing/2014/main" id="{45D8574E-B506-9C4B-0971-ED4D11811AD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3573" y="4248820"/>
            <a:ext cx="1851989" cy="2469319"/>
          </a:xfrm>
          <a:prstGeom prst="rect">
            <a:avLst/>
          </a:prstGeom>
          <a:effectLst>
            <a:softEdge rad="63500"/>
          </a:effectLst>
        </p:spPr>
      </p:pic>
    </p:spTree>
    <p:extLst>
      <p:ext uri="{BB962C8B-B14F-4D97-AF65-F5344CB8AC3E}">
        <p14:creationId xmlns:p14="http://schemas.microsoft.com/office/powerpoint/2010/main" val="292268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284294" y="501960"/>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75717" y="526761"/>
            <a:ext cx="6494559" cy="3600986"/>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p>
          <a:p>
            <a:pPr algn="just"/>
            <a:r>
              <a:rPr lang="en-US" sz="1600" dirty="0">
                <a:solidFill>
                  <a:srgbClr val="1F1F1F"/>
                </a:solidFill>
                <a:latin typeface="Google Sans"/>
              </a:rPr>
              <a:t> Develop an advanced system capable of accurately tracking the position of the sun based on the installation location, adjusting the orientation of solar panels to maximize energy capture, ensuring regular cleaning of the solar panels, and providing remote monitoring of the voltage and current generated by the solar panel array.</a:t>
            </a:r>
          </a:p>
          <a:p>
            <a:pPr algn="just"/>
            <a:r>
              <a:rPr lang="en-US" sz="1800" b="1" dirty="0">
                <a:solidFill>
                  <a:schemeClr val="accent5"/>
                </a:solidFill>
                <a:latin typeface="Google Sans"/>
              </a:rPr>
              <a:t>How it works : </a:t>
            </a:r>
            <a:r>
              <a:rPr lang="en-US" sz="1600" dirty="0">
                <a:solidFill>
                  <a:srgbClr val="1F1F1F"/>
                </a:solidFill>
                <a:latin typeface="Google Sans"/>
              </a:rPr>
              <a:t>It works by utilizing a combination of sensors, actuators, and control mechanisms to continuously monitor the position of the sun relative to the solar panel array. System incorporates mechanisms for periodic cleaning of the solar panels to maintain optimal performance. Furthermore, it enables remote monitoring of the voltage and current output of the solar panels, providing real-time data on energy generation and system performance.</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06933"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3783872" y="4149531"/>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073573" y="1569564"/>
            <a:ext cx="3358818" cy="2492990"/>
          </a:xfrm>
          <a:prstGeom prst="rect">
            <a:avLst/>
          </a:prstGeom>
          <a:noFill/>
        </p:spPr>
        <p:txBody>
          <a:bodyPr wrap="square" lIns="0" tIns="0" rIns="0" bIns="0" rtlCol="0">
            <a:spAutoFit/>
          </a:bodyPr>
          <a:lstStyle/>
          <a:p>
            <a:pPr algn="just"/>
            <a:r>
              <a:rPr lang="en-US" sz="1800" i="1" dirty="0">
                <a:solidFill>
                  <a:srgbClr val="1F1F1F"/>
                </a:solidFill>
                <a:latin typeface="Comic Sans MS" panose="030F0702030302020204" pitchFamily="66" charset="0"/>
              </a:rPr>
              <a:t>Aim is to enhance the efficiency and output of solar energy systems by ensuring optimal solar panel orientation, cleanliness, and performance monitoring, thereby contributing to sustainable and reliable renewable energy generation..</a:t>
            </a:r>
            <a:endParaRPr lang="en-IN" sz="1800" i="1" dirty="0">
              <a:solidFill>
                <a:srgbClr val="1F1F1F"/>
              </a:solidFill>
              <a:latin typeface="Comic Sans MS" panose="030F0702030302020204" pitchFamily="66" charset="0"/>
            </a:endParaRPr>
          </a:p>
        </p:txBody>
      </p:sp>
      <p:cxnSp>
        <p:nvCxnSpPr>
          <p:cNvPr id="30" name="Straight Connector 29">
            <a:extLst>
              <a:ext uri="{FF2B5EF4-FFF2-40B4-BE49-F238E27FC236}">
                <a16:creationId xmlns:a16="http://schemas.microsoft.com/office/drawing/2014/main" id="{A33A06BC-F9A4-1D06-D4AB-D2D05C1F4C36}"/>
              </a:ext>
            </a:extLst>
          </p:cNvPr>
          <p:cNvCxnSpPr>
            <a:cxnSpLocks/>
          </p:cNvCxnSpPr>
          <p:nvPr/>
        </p:nvCxnSpPr>
        <p:spPr>
          <a:xfrm flipV="1">
            <a:off x="7825432" y="4099355"/>
            <a:ext cx="0" cy="2681782"/>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AF4B7E7-C1AD-4EBD-417C-6E53E74959C6}"/>
              </a:ext>
            </a:extLst>
          </p:cNvPr>
          <p:cNvSpPr txBox="1"/>
          <p:nvPr/>
        </p:nvSpPr>
        <p:spPr>
          <a:xfrm>
            <a:off x="619573" y="569098"/>
            <a:ext cx="4266818" cy="861774"/>
          </a:xfrm>
          <a:prstGeom prst="rect">
            <a:avLst/>
          </a:prstGeom>
          <a:noFill/>
        </p:spPr>
        <p:txBody>
          <a:bodyPr wrap="square" lIns="0" tIns="0" rIns="0" bIns="0" rtlCol="0">
            <a:spAutoFit/>
          </a:bodyPr>
          <a:lstStyle/>
          <a:p>
            <a:pPr algn="ctr"/>
            <a:r>
              <a:rPr lang="en-GB" sz="2800" b="1" dirty="0">
                <a:solidFill>
                  <a:schemeClr val="accent5"/>
                </a:solidFill>
                <a:latin typeface="Comic Sans MS" panose="030F0702030302020204" pitchFamily="66" charset="0"/>
              </a:rPr>
              <a:t>SMART SOLAR TRAKING SYSTEM</a:t>
            </a: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pic>
        <p:nvPicPr>
          <p:cNvPr id="21" name="Picture 20"/>
          <p:cNvPicPr/>
          <p:nvPr/>
        </p:nvPicPr>
        <p:blipFill rotWithShape="1">
          <a:blip r:embed="rId5" cstate="print">
            <a:extLst>
              <a:ext uri="{28A0092B-C50C-407E-A947-70E740481C1C}">
                <a14:useLocalDpi xmlns:a14="http://schemas.microsoft.com/office/drawing/2010/main" val="0"/>
              </a:ext>
            </a:extLst>
          </a:blip>
          <a:srcRect l="1" r="-139"/>
          <a:stretch/>
        </p:blipFill>
        <p:spPr>
          <a:xfrm>
            <a:off x="7972927" y="4299524"/>
            <a:ext cx="2919662" cy="2023141"/>
          </a:xfrm>
          <a:prstGeom prst="rect">
            <a:avLst/>
          </a:prstGeom>
        </p:spPr>
      </p:pic>
      <p:pic>
        <p:nvPicPr>
          <p:cNvPr id="1028" name="Picture 4" descr="Smart Solar Trackers in Southeast As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5492" y="4299524"/>
            <a:ext cx="3612755" cy="202314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vances in solar photovoltaic tracking systems: A review - ScienceDirec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633" y="4299524"/>
            <a:ext cx="3336867" cy="2023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64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284294" y="501960"/>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75717" y="772982"/>
            <a:ext cx="6494559" cy="3108543"/>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p>
          <a:p>
            <a:pPr algn="just"/>
            <a:r>
              <a:rPr lang="en-US" sz="1600" dirty="0">
                <a:solidFill>
                  <a:srgbClr val="1F1F1F"/>
                </a:solidFill>
                <a:latin typeface="Google Sans"/>
              </a:rPr>
              <a:t> The objective of the project is to create a cutting-edge system that enables the control of home appliances through voice commands and a web application, leveraging the power of the Internet of Things (</a:t>
            </a:r>
            <a:r>
              <a:rPr lang="en-US" sz="1600" dirty="0" err="1">
                <a:solidFill>
                  <a:srgbClr val="1F1F1F"/>
                </a:solidFill>
                <a:latin typeface="Google Sans"/>
              </a:rPr>
              <a:t>IoT</a:t>
            </a:r>
            <a:r>
              <a:rPr lang="en-US" sz="1600" dirty="0">
                <a:solidFill>
                  <a:srgbClr val="1F1F1F"/>
                </a:solidFill>
                <a:latin typeface="Google Sans"/>
              </a:rPr>
              <a:t>) technology.</a:t>
            </a:r>
          </a:p>
          <a:p>
            <a:pPr algn="just"/>
            <a:endParaRPr lang="en-US" sz="1600" dirty="0">
              <a:solidFill>
                <a:srgbClr val="1F1F1F"/>
              </a:solidFill>
              <a:latin typeface="Google Sans"/>
            </a:endParaRPr>
          </a:p>
          <a:p>
            <a:pPr algn="just"/>
            <a:r>
              <a:rPr lang="en-US" sz="1800" b="1" dirty="0">
                <a:solidFill>
                  <a:schemeClr val="accent5"/>
                </a:solidFill>
                <a:latin typeface="Google Sans"/>
              </a:rPr>
              <a:t>How it works : </a:t>
            </a:r>
            <a:r>
              <a:rPr lang="en-US" sz="1600" dirty="0">
                <a:solidFill>
                  <a:srgbClr val="1F1F1F"/>
                </a:solidFill>
                <a:latin typeface="Google Sans"/>
              </a:rPr>
              <a:t>This innovative system works by integrating </a:t>
            </a:r>
            <a:r>
              <a:rPr lang="en-US" sz="1600" dirty="0" err="1">
                <a:solidFill>
                  <a:srgbClr val="1F1F1F"/>
                </a:solidFill>
                <a:latin typeface="Google Sans"/>
              </a:rPr>
              <a:t>IoT</a:t>
            </a:r>
            <a:r>
              <a:rPr lang="en-US" sz="1600" dirty="0">
                <a:solidFill>
                  <a:srgbClr val="1F1F1F"/>
                </a:solidFill>
                <a:latin typeface="Google Sans"/>
              </a:rPr>
              <a:t>-enabled devices with home appliances, allowing users to issue voice commands for controlling various devices such as lights, thermostats, and entertainment systems. Additionally, the system provides a web application interface, enabling users to remotely manage and monitor their home appliances from any location with internet access.</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06933"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5468287" y="4143576"/>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073573" y="1806534"/>
            <a:ext cx="3358818" cy="2215991"/>
          </a:xfrm>
          <a:prstGeom prst="rect">
            <a:avLst/>
          </a:prstGeom>
          <a:noFill/>
        </p:spPr>
        <p:txBody>
          <a:bodyPr wrap="square" lIns="0" tIns="0" rIns="0" bIns="0" rtlCol="0">
            <a:spAutoFit/>
          </a:bodyPr>
          <a:lstStyle/>
          <a:p>
            <a:pPr algn="just"/>
            <a:r>
              <a:rPr lang="en-US" sz="1800" i="1" dirty="0">
                <a:solidFill>
                  <a:srgbClr val="1F1F1F"/>
                </a:solidFill>
                <a:latin typeface="Comic Sans MS" panose="030F0702030302020204" pitchFamily="66" charset="0"/>
              </a:rPr>
              <a:t>By harnessing </a:t>
            </a:r>
            <a:r>
              <a:rPr lang="en-US" sz="1800" i="1" dirty="0" err="1">
                <a:solidFill>
                  <a:srgbClr val="1F1F1F"/>
                </a:solidFill>
                <a:latin typeface="Comic Sans MS" panose="030F0702030302020204" pitchFamily="66" charset="0"/>
              </a:rPr>
              <a:t>IoT</a:t>
            </a:r>
            <a:r>
              <a:rPr lang="en-US" sz="1800" i="1" dirty="0">
                <a:solidFill>
                  <a:srgbClr val="1F1F1F"/>
                </a:solidFill>
                <a:latin typeface="Comic Sans MS" panose="030F0702030302020204" pitchFamily="66" charset="0"/>
              </a:rPr>
              <a:t> technology, the SMART HOME AUTOMATION system facilitates seamless and convenient control of home appliances, enhancing user comfort, energy efficiency, and overall home management.</a:t>
            </a:r>
            <a:endParaRPr lang="en-IN" sz="1800" i="1" dirty="0">
              <a:solidFill>
                <a:srgbClr val="1F1F1F"/>
              </a:solidFill>
              <a:latin typeface="Comic Sans MS" panose="030F0702030302020204" pitchFamily="66" charset="0"/>
            </a:endParaRPr>
          </a:p>
        </p:txBody>
      </p:sp>
      <p:sp>
        <p:nvSpPr>
          <p:cNvPr id="32" name="TextBox 31">
            <a:extLst>
              <a:ext uri="{FF2B5EF4-FFF2-40B4-BE49-F238E27FC236}">
                <a16:creationId xmlns:a16="http://schemas.microsoft.com/office/drawing/2014/main" id="{0AF4B7E7-C1AD-4EBD-417C-6E53E74959C6}"/>
              </a:ext>
            </a:extLst>
          </p:cNvPr>
          <p:cNvSpPr txBox="1"/>
          <p:nvPr/>
        </p:nvSpPr>
        <p:spPr>
          <a:xfrm>
            <a:off x="777752" y="569098"/>
            <a:ext cx="3812818" cy="1292662"/>
          </a:xfrm>
          <a:prstGeom prst="rect">
            <a:avLst/>
          </a:prstGeom>
          <a:noFill/>
        </p:spPr>
        <p:txBody>
          <a:bodyPr wrap="square" lIns="0" tIns="0" rIns="0" bIns="0" rtlCol="0">
            <a:spAutoFit/>
          </a:bodyPr>
          <a:lstStyle/>
          <a:p>
            <a:pPr algn="ctr"/>
            <a:r>
              <a:rPr lang="en-US" sz="2800" b="1" dirty="0">
                <a:solidFill>
                  <a:schemeClr val="accent5"/>
                </a:solidFill>
                <a:latin typeface="Comic Sans MS" panose="030F0702030302020204" pitchFamily="66" charset="0"/>
              </a:rPr>
              <a:t>SMART HOME AUTOMATION USING IOT </a:t>
            </a:r>
            <a:endParaRPr lang="en-GB" sz="2800" b="1" dirty="0">
              <a:solidFill>
                <a:schemeClr val="accent5"/>
              </a:solidFill>
              <a:latin typeface="Comic Sans MS" panose="030F0702030302020204" pitchFamily="66" charset="0"/>
            </a:endParaRP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pic>
        <p:nvPicPr>
          <p:cNvPr id="22" name="Picture 21"/>
          <p:cNvPicPr/>
          <p:nvPr/>
        </p:nvPicPr>
        <p:blipFill>
          <a:blip r:embed="rId5" cstate="print">
            <a:extLst>
              <a:ext uri="{28A0092B-C50C-407E-A947-70E740481C1C}">
                <a14:useLocalDpi xmlns:a14="http://schemas.microsoft.com/office/drawing/2010/main" val="0"/>
              </a:ext>
            </a:extLst>
          </a:blip>
          <a:stretch>
            <a:fillRect/>
          </a:stretch>
        </p:blipFill>
        <p:spPr>
          <a:xfrm>
            <a:off x="764239" y="4168781"/>
            <a:ext cx="4266817" cy="2619792"/>
          </a:xfrm>
          <a:prstGeom prst="rect">
            <a:avLst/>
          </a:prstGeom>
        </p:spPr>
      </p:pic>
      <p:pic>
        <p:nvPicPr>
          <p:cNvPr id="24" name="Picture 23"/>
          <p:cNvPicPr/>
          <p:nvPr/>
        </p:nvPicPr>
        <p:blipFill>
          <a:blip r:embed="rId6" cstate="print">
            <a:extLst>
              <a:ext uri="{28A0092B-C50C-407E-A947-70E740481C1C}">
                <a14:useLocalDpi xmlns:a14="http://schemas.microsoft.com/office/drawing/2010/main" val="0"/>
              </a:ext>
            </a:extLst>
          </a:blip>
          <a:stretch>
            <a:fillRect/>
          </a:stretch>
        </p:blipFill>
        <p:spPr>
          <a:xfrm>
            <a:off x="6288305" y="4143576"/>
            <a:ext cx="4107180" cy="2571750"/>
          </a:xfrm>
          <a:prstGeom prst="rect">
            <a:avLst/>
          </a:prstGeom>
        </p:spPr>
      </p:pic>
    </p:spTree>
    <p:extLst>
      <p:ext uri="{BB962C8B-B14F-4D97-AF65-F5344CB8AC3E}">
        <p14:creationId xmlns:p14="http://schemas.microsoft.com/office/powerpoint/2010/main" val="396035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284294" y="501960"/>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75717" y="896092"/>
            <a:ext cx="6494559" cy="2862322"/>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p>
          <a:p>
            <a:pPr algn="just"/>
            <a:r>
              <a:rPr lang="en-US" sz="1600" dirty="0">
                <a:solidFill>
                  <a:srgbClr val="1F1F1F"/>
                </a:solidFill>
                <a:latin typeface="Google Sans"/>
              </a:rPr>
              <a:t> The objective of the "SMART CHESS BOARD PROJECT" is to create a chess board that enables human vs. computer gameplay, featuring automatic movement of chess pieces for the computer player.</a:t>
            </a:r>
          </a:p>
          <a:p>
            <a:pPr algn="just"/>
            <a:r>
              <a:rPr lang="en-US" sz="1800" b="1" dirty="0">
                <a:solidFill>
                  <a:schemeClr val="accent5"/>
                </a:solidFill>
                <a:latin typeface="Google Sans"/>
              </a:rPr>
              <a:t>How it works : </a:t>
            </a:r>
            <a:r>
              <a:rPr lang="en-US" sz="1600" dirty="0">
                <a:solidFill>
                  <a:srgbClr val="1F1F1F"/>
                </a:solidFill>
                <a:latin typeface="Google Sans"/>
              </a:rPr>
              <a:t>The project works by utilizing an XY table with an electromagnet mounted on the moving trolley. When the electromagnet is positioned below a chess piece, a magnetic contact is established through the chessboard, allowing the chess piece to move along with the trolley as it moves, enabling automatic movement of the computer player's chess pieces.</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06933"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4967575" y="4143574"/>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073573" y="1806534"/>
            <a:ext cx="3358818" cy="2215991"/>
          </a:xfrm>
          <a:prstGeom prst="rect">
            <a:avLst/>
          </a:prstGeom>
          <a:noFill/>
        </p:spPr>
        <p:txBody>
          <a:bodyPr wrap="square" lIns="0" tIns="0" rIns="0" bIns="0" rtlCol="0">
            <a:spAutoFit/>
          </a:bodyPr>
          <a:lstStyle/>
          <a:p>
            <a:pPr algn="just"/>
            <a:r>
              <a:rPr lang="en-US" sz="1800" i="1" dirty="0">
                <a:solidFill>
                  <a:srgbClr val="1F1F1F"/>
                </a:solidFill>
                <a:latin typeface="Comic Sans MS" panose="030F0702030302020204" pitchFamily="66" charset="0"/>
              </a:rPr>
              <a:t>Aim to provide an innovative chess playing experience by enabling human vs. computer gameplay with automatic movement of chess pieces for the computer player, enhancing the overall gaming experience for enthusiasts of the game.</a:t>
            </a:r>
            <a:endParaRPr lang="en-IN" sz="1800" i="1" dirty="0">
              <a:solidFill>
                <a:srgbClr val="1F1F1F"/>
              </a:solidFill>
              <a:latin typeface="Comic Sans MS" panose="030F0702030302020204" pitchFamily="66" charset="0"/>
            </a:endParaRPr>
          </a:p>
        </p:txBody>
      </p:sp>
      <p:sp>
        <p:nvSpPr>
          <p:cNvPr id="32" name="TextBox 31">
            <a:extLst>
              <a:ext uri="{FF2B5EF4-FFF2-40B4-BE49-F238E27FC236}">
                <a16:creationId xmlns:a16="http://schemas.microsoft.com/office/drawing/2014/main" id="{0AF4B7E7-C1AD-4EBD-417C-6E53E74959C6}"/>
              </a:ext>
            </a:extLst>
          </p:cNvPr>
          <p:cNvSpPr txBox="1"/>
          <p:nvPr/>
        </p:nvSpPr>
        <p:spPr>
          <a:xfrm>
            <a:off x="777752" y="569098"/>
            <a:ext cx="3812818" cy="861774"/>
          </a:xfrm>
          <a:prstGeom prst="rect">
            <a:avLst/>
          </a:prstGeom>
          <a:noFill/>
        </p:spPr>
        <p:txBody>
          <a:bodyPr wrap="square" lIns="0" tIns="0" rIns="0" bIns="0" rtlCol="0">
            <a:spAutoFit/>
          </a:bodyPr>
          <a:lstStyle/>
          <a:p>
            <a:pPr algn="ctr"/>
            <a:r>
              <a:rPr lang="en-US" sz="2800" b="1" dirty="0">
                <a:solidFill>
                  <a:schemeClr val="accent5"/>
                </a:solidFill>
                <a:latin typeface="Comic Sans MS" panose="030F0702030302020204" pitchFamily="66" charset="0"/>
              </a:rPr>
              <a:t>SMART CHESS BOARD PROJECT</a:t>
            </a:r>
            <a:endParaRPr lang="en-GB" sz="2800" b="1" dirty="0">
              <a:solidFill>
                <a:schemeClr val="accent5"/>
              </a:solidFill>
              <a:latin typeface="Comic Sans MS" panose="030F0702030302020204" pitchFamily="66" charset="0"/>
            </a:endParaRP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pic>
        <p:nvPicPr>
          <p:cNvPr id="19" name="Picture 18"/>
          <p:cNvPicPr/>
          <p:nvPr/>
        </p:nvPicPr>
        <p:blipFill>
          <a:blip r:embed="rId5" cstate="print">
            <a:extLst>
              <a:ext uri="{28A0092B-C50C-407E-A947-70E740481C1C}">
                <a14:useLocalDpi xmlns:a14="http://schemas.microsoft.com/office/drawing/2010/main" val="0"/>
              </a:ext>
            </a:extLst>
          </a:blip>
          <a:stretch>
            <a:fillRect/>
          </a:stretch>
        </p:blipFill>
        <p:spPr>
          <a:xfrm>
            <a:off x="426839" y="4196565"/>
            <a:ext cx="4322961" cy="2564221"/>
          </a:xfrm>
          <a:prstGeom prst="rect">
            <a:avLst/>
          </a:prstGeom>
        </p:spPr>
      </p:pic>
      <p:pic>
        <p:nvPicPr>
          <p:cNvPr id="20" name="Picture 19"/>
          <p:cNvPicPr/>
          <p:nvPr/>
        </p:nvPicPr>
        <p:blipFill>
          <a:blip r:embed="rId6" cstate="print">
            <a:extLst>
              <a:ext uri="{28A0092B-C50C-407E-A947-70E740481C1C}">
                <a14:useLocalDpi xmlns:a14="http://schemas.microsoft.com/office/drawing/2010/main" val="0"/>
              </a:ext>
            </a:extLst>
          </a:blip>
          <a:stretch>
            <a:fillRect/>
          </a:stretch>
        </p:blipFill>
        <p:spPr>
          <a:xfrm>
            <a:off x="5140113" y="4207786"/>
            <a:ext cx="2920153" cy="2480881"/>
          </a:xfrm>
          <a:prstGeom prst="rect">
            <a:avLst/>
          </a:prstGeom>
        </p:spPr>
      </p:pic>
      <p:pic>
        <p:nvPicPr>
          <p:cNvPr id="21" name="Picture 20"/>
          <p:cNvPicPr/>
          <p:nvPr/>
        </p:nvPicPr>
        <p:blipFill>
          <a:blip r:embed="rId7" cstate="print">
            <a:extLst>
              <a:ext uri="{28A0092B-C50C-407E-A947-70E740481C1C}">
                <a14:useLocalDpi xmlns:a14="http://schemas.microsoft.com/office/drawing/2010/main" val="0"/>
              </a:ext>
            </a:extLst>
          </a:blip>
          <a:stretch>
            <a:fillRect/>
          </a:stretch>
        </p:blipFill>
        <p:spPr>
          <a:xfrm rot="10800000">
            <a:off x="8288867" y="4207785"/>
            <a:ext cx="2826965" cy="2480881"/>
          </a:xfrm>
          <a:prstGeom prst="rect">
            <a:avLst/>
          </a:prstGeom>
        </p:spPr>
      </p:pic>
      <p:cxnSp>
        <p:nvCxnSpPr>
          <p:cNvPr id="25" name="Straight Connector 24">
            <a:extLst>
              <a:ext uri="{FF2B5EF4-FFF2-40B4-BE49-F238E27FC236}">
                <a16:creationId xmlns:a16="http://schemas.microsoft.com/office/drawing/2014/main" id="{D25EACF8-E3B6-B2FB-AF5D-3FD03B11D7BE}"/>
              </a:ext>
            </a:extLst>
          </p:cNvPr>
          <p:cNvCxnSpPr>
            <a:cxnSpLocks/>
          </p:cNvCxnSpPr>
          <p:nvPr/>
        </p:nvCxnSpPr>
        <p:spPr>
          <a:xfrm flipV="1">
            <a:off x="8167975" y="4168665"/>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20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284294" y="501960"/>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75717" y="1019203"/>
            <a:ext cx="6494559" cy="2616101"/>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p>
          <a:p>
            <a:pPr algn="just"/>
            <a:r>
              <a:rPr lang="en-US" sz="1600" dirty="0">
                <a:solidFill>
                  <a:srgbClr val="1F1F1F"/>
                </a:solidFill>
                <a:latin typeface="Google Sans"/>
              </a:rPr>
              <a:t> The objective of the SMART LAB AUTOMATION project is to introduce an automated system for controlling laboratory appliances through the utilization of the Node MCU </a:t>
            </a:r>
            <a:r>
              <a:rPr lang="en-US" sz="1600" dirty="0" err="1">
                <a:solidFill>
                  <a:srgbClr val="1F1F1F"/>
                </a:solidFill>
                <a:latin typeface="Google Sans"/>
              </a:rPr>
              <a:t>WiFi</a:t>
            </a:r>
            <a:r>
              <a:rPr lang="en-US" sz="1600" dirty="0">
                <a:solidFill>
                  <a:srgbClr val="1F1F1F"/>
                </a:solidFill>
                <a:latin typeface="Google Sans"/>
              </a:rPr>
              <a:t> Module.</a:t>
            </a:r>
          </a:p>
          <a:p>
            <a:pPr algn="just"/>
            <a:endParaRPr lang="en-US" sz="1600" dirty="0">
              <a:solidFill>
                <a:srgbClr val="1F1F1F"/>
              </a:solidFill>
              <a:latin typeface="Google Sans"/>
            </a:endParaRPr>
          </a:p>
          <a:p>
            <a:pPr algn="just"/>
            <a:r>
              <a:rPr lang="en-US" sz="1800" b="1" dirty="0">
                <a:solidFill>
                  <a:schemeClr val="accent5"/>
                </a:solidFill>
                <a:latin typeface="Google Sans"/>
              </a:rPr>
              <a:t>How it works : </a:t>
            </a:r>
            <a:r>
              <a:rPr lang="en-US" sz="1600" dirty="0">
                <a:solidFill>
                  <a:srgbClr val="1F1F1F"/>
                </a:solidFill>
                <a:latin typeface="Google Sans"/>
              </a:rPr>
              <a:t>This innovative system works by leveraging the Node MCU </a:t>
            </a:r>
            <a:r>
              <a:rPr lang="en-US" sz="1600" dirty="0" err="1">
                <a:solidFill>
                  <a:srgbClr val="1F1F1F"/>
                </a:solidFill>
                <a:latin typeface="Google Sans"/>
              </a:rPr>
              <a:t>WiFi</a:t>
            </a:r>
            <a:r>
              <a:rPr lang="en-US" sz="1600" dirty="0">
                <a:solidFill>
                  <a:srgbClr val="1F1F1F"/>
                </a:solidFill>
                <a:latin typeface="Google Sans"/>
              </a:rPr>
              <a:t> Module to enable wireless communication and control of lab appliances. The mobile application, developed using Flutter, serves as the primary interface for users to remotely manage and monitor the functioning of laboratory equipment.</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06933"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6510139" y="4168665"/>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073573" y="1806534"/>
            <a:ext cx="3358818" cy="1661993"/>
          </a:xfrm>
          <a:prstGeom prst="rect">
            <a:avLst/>
          </a:prstGeom>
          <a:noFill/>
        </p:spPr>
        <p:txBody>
          <a:bodyPr wrap="square" lIns="0" tIns="0" rIns="0" bIns="0" rtlCol="0">
            <a:spAutoFit/>
          </a:bodyPr>
          <a:lstStyle/>
          <a:p>
            <a:pPr algn="just"/>
            <a:r>
              <a:rPr lang="en-US" sz="1800" i="1" dirty="0">
                <a:solidFill>
                  <a:srgbClr val="1F1F1F"/>
                </a:solidFill>
                <a:latin typeface="Comic Sans MS" panose="030F0702030302020204" pitchFamily="66" charset="0"/>
              </a:rPr>
              <a:t>Through this integration, the SMART LAB AUTOMATION system enhances operational efficiency, convenience, and precision in laboratory settings.</a:t>
            </a:r>
            <a:endParaRPr lang="en-IN" sz="1800" i="1" dirty="0">
              <a:solidFill>
                <a:srgbClr val="1F1F1F"/>
              </a:solidFill>
              <a:latin typeface="Comic Sans MS" panose="030F0702030302020204" pitchFamily="66" charset="0"/>
            </a:endParaRPr>
          </a:p>
        </p:txBody>
      </p:sp>
      <p:cxnSp>
        <p:nvCxnSpPr>
          <p:cNvPr id="30" name="Straight Connector 29">
            <a:extLst>
              <a:ext uri="{FF2B5EF4-FFF2-40B4-BE49-F238E27FC236}">
                <a16:creationId xmlns:a16="http://schemas.microsoft.com/office/drawing/2014/main" id="{A33A06BC-F9A4-1D06-D4AB-D2D05C1F4C36}"/>
              </a:ext>
            </a:extLst>
          </p:cNvPr>
          <p:cNvCxnSpPr>
            <a:cxnSpLocks/>
          </p:cNvCxnSpPr>
          <p:nvPr/>
        </p:nvCxnSpPr>
        <p:spPr>
          <a:xfrm flipV="1">
            <a:off x="8993832" y="4157084"/>
            <a:ext cx="0" cy="2681782"/>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AF4B7E7-C1AD-4EBD-417C-6E53E74959C6}"/>
              </a:ext>
            </a:extLst>
          </p:cNvPr>
          <p:cNvSpPr txBox="1"/>
          <p:nvPr/>
        </p:nvSpPr>
        <p:spPr>
          <a:xfrm>
            <a:off x="777752" y="569098"/>
            <a:ext cx="3812818" cy="861774"/>
          </a:xfrm>
          <a:prstGeom prst="rect">
            <a:avLst/>
          </a:prstGeom>
          <a:noFill/>
        </p:spPr>
        <p:txBody>
          <a:bodyPr wrap="square" lIns="0" tIns="0" rIns="0" bIns="0" rtlCol="0">
            <a:spAutoFit/>
          </a:bodyPr>
          <a:lstStyle/>
          <a:p>
            <a:pPr algn="ctr"/>
            <a:r>
              <a:rPr lang="en-US" sz="2800" b="1" dirty="0">
                <a:solidFill>
                  <a:schemeClr val="accent5"/>
                </a:solidFill>
                <a:latin typeface="Comic Sans MS" panose="030F0702030302020204" pitchFamily="66" charset="0"/>
              </a:rPr>
              <a:t>SMART LAB AUTOMATION</a:t>
            </a:r>
            <a:endParaRPr lang="en-GB" sz="2800" b="1" dirty="0">
              <a:solidFill>
                <a:schemeClr val="accent5"/>
              </a:solidFill>
              <a:latin typeface="Comic Sans MS" panose="030F0702030302020204" pitchFamily="66" charset="0"/>
            </a:endParaRP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pic>
        <p:nvPicPr>
          <p:cNvPr id="22" name="image1.jpg"/>
          <p:cNvPicPr/>
          <p:nvPr/>
        </p:nvPicPr>
        <p:blipFill>
          <a:blip r:embed="rId5"/>
          <a:srcRect r="20764" b="30449"/>
          <a:stretch>
            <a:fillRect/>
          </a:stretch>
        </p:blipFill>
        <p:spPr>
          <a:xfrm>
            <a:off x="777751" y="4204988"/>
            <a:ext cx="5098115" cy="2555846"/>
          </a:xfrm>
          <a:prstGeom prst="rect">
            <a:avLst/>
          </a:prstGeom>
        </p:spPr>
      </p:pic>
      <p:pic>
        <p:nvPicPr>
          <p:cNvPr id="24" name="image2.jpg"/>
          <p:cNvPicPr/>
          <p:nvPr/>
        </p:nvPicPr>
        <p:blipFill>
          <a:blip r:embed="rId6"/>
          <a:srcRect t="18750" b="15625"/>
          <a:stretch>
            <a:fillRect/>
          </a:stretch>
        </p:blipFill>
        <p:spPr>
          <a:xfrm>
            <a:off x="6929761" y="4213454"/>
            <a:ext cx="1701800" cy="2547380"/>
          </a:xfrm>
          <a:prstGeom prst="rect">
            <a:avLst/>
          </a:prstGeom>
        </p:spPr>
      </p:pic>
      <p:pic>
        <p:nvPicPr>
          <p:cNvPr id="25" name="image3.jpg"/>
          <p:cNvPicPr/>
          <p:nvPr/>
        </p:nvPicPr>
        <p:blipFill rotWithShape="1">
          <a:blip r:embed="rId7" cstate="print">
            <a:extLst>
              <a:ext uri="{28A0092B-C50C-407E-A947-70E740481C1C}">
                <a14:useLocalDpi xmlns:a14="http://schemas.microsoft.com/office/drawing/2010/main" val="0"/>
              </a:ext>
            </a:extLst>
          </a:blip>
          <a:srcRect t="4985" b="5474"/>
          <a:stretch/>
        </p:blipFill>
        <p:spPr>
          <a:xfrm>
            <a:off x="9323492" y="4204988"/>
            <a:ext cx="1573107" cy="2585974"/>
          </a:xfrm>
          <a:prstGeom prst="rect">
            <a:avLst/>
          </a:prstGeom>
        </p:spPr>
      </p:pic>
    </p:spTree>
    <p:extLst>
      <p:ext uri="{BB962C8B-B14F-4D97-AF65-F5344CB8AC3E}">
        <p14:creationId xmlns:p14="http://schemas.microsoft.com/office/powerpoint/2010/main" val="392999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300241" y="480177"/>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75717" y="526761"/>
            <a:ext cx="6494559" cy="3600986"/>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p>
          <a:p>
            <a:pPr algn="just"/>
            <a:r>
              <a:rPr lang="en-US" sz="1600" dirty="0">
                <a:solidFill>
                  <a:srgbClr val="1F1F1F"/>
                </a:solidFill>
                <a:latin typeface="Google Sans"/>
              </a:rPr>
              <a:t> The objective of the "OBSTACLE AVOIDING &amp; BLUETOOTH CONTROLLED CAR" project is to create a robotic car with the capability to detect and avoid obstacles by utilizing an ultrasonic sensor and Arduino technology. Additionally, the project aims to enable complete control of the car through a mobile device using a Bluetooth module.</a:t>
            </a:r>
          </a:p>
          <a:p>
            <a:pPr algn="just"/>
            <a:r>
              <a:rPr lang="en-US" sz="1800" b="1" dirty="0">
                <a:solidFill>
                  <a:schemeClr val="accent5"/>
                </a:solidFill>
                <a:latin typeface="Google Sans"/>
              </a:rPr>
              <a:t>How it works : </a:t>
            </a:r>
            <a:r>
              <a:rPr lang="en-US" sz="1600" dirty="0">
                <a:solidFill>
                  <a:srgbClr val="1F1F1F"/>
                </a:solidFill>
                <a:latin typeface="Google Sans"/>
              </a:rPr>
              <a:t>The project works by integrating an ultrasonic sensor into the robotic car to detect obstacles within its vicinity. Upon detecting an obstacle, the car autonomously alters its path to avoid the obstruction. Furthermore, the incorporation of a Bluetooth module allows users to control the car's movements and functions wirelessly via a mobile device, enhancing user interaction and operational flexibility.</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06933"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5303018" y="4168665"/>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073573" y="1893405"/>
            <a:ext cx="3358818" cy="2215991"/>
          </a:xfrm>
          <a:prstGeom prst="rect">
            <a:avLst/>
          </a:prstGeom>
          <a:noFill/>
        </p:spPr>
        <p:txBody>
          <a:bodyPr wrap="square" lIns="0" tIns="0" rIns="0" bIns="0" rtlCol="0">
            <a:spAutoFit/>
          </a:bodyPr>
          <a:lstStyle/>
          <a:p>
            <a:pPr algn="just"/>
            <a:r>
              <a:rPr lang="en-US" sz="1800" i="1" dirty="0">
                <a:solidFill>
                  <a:srgbClr val="1F1F1F"/>
                </a:solidFill>
                <a:latin typeface="Comic Sans MS" panose="030F0702030302020204" pitchFamily="66" charset="0"/>
              </a:rPr>
              <a:t>project combines advanced sensor technology and wireless communication to develop a versatile robotic car capable of autonomously navigating its environment while also being remotely controlled through a mobile device.</a:t>
            </a:r>
            <a:endParaRPr lang="en-IN" sz="1800" i="1" dirty="0">
              <a:solidFill>
                <a:srgbClr val="1F1F1F"/>
              </a:solidFill>
              <a:latin typeface="Comic Sans MS" panose="030F0702030302020204" pitchFamily="66" charset="0"/>
            </a:endParaRPr>
          </a:p>
        </p:txBody>
      </p:sp>
      <p:cxnSp>
        <p:nvCxnSpPr>
          <p:cNvPr id="30" name="Straight Connector 29">
            <a:extLst>
              <a:ext uri="{FF2B5EF4-FFF2-40B4-BE49-F238E27FC236}">
                <a16:creationId xmlns:a16="http://schemas.microsoft.com/office/drawing/2014/main" id="{A33A06BC-F9A4-1D06-D4AB-D2D05C1F4C36}"/>
              </a:ext>
            </a:extLst>
          </p:cNvPr>
          <p:cNvCxnSpPr>
            <a:cxnSpLocks/>
          </p:cNvCxnSpPr>
          <p:nvPr/>
        </p:nvCxnSpPr>
        <p:spPr>
          <a:xfrm flipV="1">
            <a:off x="8121565" y="4162874"/>
            <a:ext cx="0" cy="2681782"/>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AF4B7E7-C1AD-4EBD-417C-6E53E74959C6}"/>
              </a:ext>
            </a:extLst>
          </p:cNvPr>
          <p:cNvSpPr txBox="1"/>
          <p:nvPr/>
        </p:nvSpPr>
        <p:spPr>
          <a:xfrm>
            <a:off x="516467" y="569098"/>
            <a:ext cx="4074103" cy="1292662"/>
          </a:xfrm>
          <a:prstGeom prst="rect">
            <a:avLst/>
          </a:prstGeom>
          <a:noFill/>
        </p:spPr>
        <p:txBody>
          <a:bodyPr wrap="square" lIns="0" tIns="0" rIns="0" bIns="0" rtlCol="0">
            <a:spAutoFit/>
          </a:bodyPr>
          <a:lstStyle/>
          <a:p>
            <a:pPr algn="ctr"/>
            <a:r>
              <a:rPr lang="en-US" sz="2800" b="1" dirty="0">
                <a:solidFill>
                  <a:schemeClr val="accent5"/>
                </a:solidFill>
                <a:latin typeface="Comic Sans MS" panose="030F0702030302020204" pitchFamily="66" charset="0"/>
              </a:rPr>
              <a:t>OBSTACLE AVOIDING &amp; BLUETOOTH     </a:t>
            </a:r>
          </a:p>
          <a:p>
            <a:pPr algn="ctr"/>
            <a:r>
              <a:rPr lang="en-US" sz="2800" b="1" dirty="0">
                <a:solidFill>
                  <a:schemeClr val="accent5"/>
                </a:solidFill>
                <a:latin typeface="Comic Sans MS" panose="030F0702030302020204" pitchFamily="66" charset="0"/>
              </a:rPr>
              <a:t>   CONTROLLED CAR</a:t>
            </a:r>
            <a:endParaRPr lang="en-GB" sz="2800" b="1" dirty="0">
              <a:solidFill>
                <a:schemeClr val="accent5"/>
              </a:solidFill>
              <a:latin typeface="Comic Sans MS" panose="030F0702030302020204" pitchFamily="66" charset="0"/>
            </a:endParaRP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pic>
        <p:nvPicPr>
          <p:cNvPr id="21" name="Picture 20"/>
          <p:cNvPicPr/>
          <p:nvPr/>
        </p:nvPicPr>
        <p:blipFill>
          <a:blip r:embed="rId5" cstate="print">
            <a:extLst>
              <a:ext uri="{28A0092B-C50C-407E-A947-70E740481C1C}">
                <a14:useLocalDpi xmlns:a14="http://schemas.microsoft.com/office/drawing/2010/main" val="0"/>
              </a:ext>
            </a:extLst>
          </a:blip>
          <a:stretch>
            <a:fillRect/>
          </a:stretch>
        </p:blipFill>
        <p:spPr>
          <a:xfrm>
            <a:off x="427442" y="4190952"/>
            <a:ext cx="4684947" cy="2560919"/>
          </a:xfrm>
          <a:prstGeom prst="rect">
            <a:avLst/>
          </a:prstGeom>
        </p:spPr>
      </p:pic>
      <p:pic>
        <p:nvPicPr>
          <p:cNvPr id="26" name="Picture 25"/>
          <p:cNvPicPr/>
          <p:nvPr/>
        </p:nvPicPr>
        <p:blipFill>
          <a:blip r:embed="rId6" cstate="print">
            <a:extLst>
              <a:ext uri="{28A0092B-C50C-407E-A947-70E740481C1C}">
                <a14:useLocalDpi xmlns:a14="http://schemas.microsoft.com/office/drawing/2010/main" val="0"/>
              </a:ext>
            </a:extLst>
          </a:blip>
          <a:stretch>
            <a:fillRect/>
          </a:stretch>
        </p:blipFill>
        <p:spPr>
          <a:xfrm>
            <a:off x="5555961" y="4198217"/>
            <a:ext cx="2267577" cy="2560919"/>
          </a:xfrm>
          <a:prstGeom prst="rect">
            <a:avLst/>
          </a:prstGeom>
        </p:spPr>
      </p:pic>
      <p:pic>
        <p:nvPicPr>
          <p:cNvPr id="27" name="Picture 26"/>
          <p:cNvPicPr/>
          <p:nvPr/>
        </p:nvPicPr>
        <p:blipFill>
          <a:blip r:embed="rId7" cstate="print">
            <a:extLst>
              <a:ext uri="{28A0092B-C50C-407E-A947-70E740481C1C}">
                <a14:useLocalDpi xmlns:a14="http://schemas.microsoft.com/office/drawing/2010/main" val="0"/>
              </a:ext>
            </a:extLst>
          </a:blip>
          <a:stretch>
            <a:fillRect/>
          </a:stretch>
        </p:blipFill>
        <p:spPr>
          <a:xfrm>
            <a:off x="8426874" y="4190951"/>
            <a:ext cx="2291927" cy="2560919"/>
          </a:xfrm>
          <a:prstGeom prst="rect">
            <a:avLst/>
          </a:prstGeom>
        </p:spPr>
      </p:pic>
    </p:spTree>
    <p:extLst>
      <p:ext uri="{BB962C8B-B14F-4D97-AF65-F5344CB8AC3E}">
        <p14:creationId xmlns:p14="http://schemas.microsoft.com/office/powerpoint/2010/main" val="26164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300241" y="480177"/>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75717" y="649871"/>
            <a:ext cx="6494559" cy="3354765"/>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p>
          <a:p>
            <a:pPr algn="just"/>
            <a:r>
              <a:rPr lang="en-US" sz="1600" dirty="0">
                <a:solidFill>
                  <a:srgbClr val="1F1F1F"/>
                </a:solidFill>
                <a:latin typeface="Google Sans"/>
              </a:rPr>
              <a:t> The objective of the "PULSE OXIMETER" project is to develop a portable device capable of measuring blood pressure and oxygen concentration in the blood (SpO2) while ensuring its user-friendliness for local communities.</a:t>
            </a:r>
          </a:p>
          <a:p>
            <a:pPr algn="just"/>
            <a:endParaRPr lang="en-US" sz="1600" dirty="0">
              <a:solidFill>
                <a:srgbClr val="1F1F1F"/>
              </a:solidFill>
              <a:latin typeface="Google Sans"/>
            </a:endParaRPr>
          </a:p>
          <a:p>
            <a:pPr algn="just"/>
            <a:r>
              <a:rPr lang="en-US" sz="1800" b="1" dirty="0">
                <a:solidFill>
                  <a:schemeClr val="accent5"/>
                </a:solidFill>
                <a:latin typeface="Google Sans"/>
              </a:rPr>
              <a:t>How it works : </a:t>
            </a:r>
            <a:r>
              <a:rPr lang="en-US" sz="1600" dirty="0">
                <a:solidFill>
                  <a:srgbClr val="1F1F1F"/>
                </a:solidFill>
                <a:latin typeface="Google Sans"/>
              </a:rPr>
              <a:t>The project works by integrating technology to accurately measure blood pressure and SpO2 levels, providing vital health information to users. Additionally, the emphasis on portability aims to make the device convenient and accessible for use in various settings. Furthermore, efforts to ensure the device is user-friendly and understandable by local communities are intended to facilitate widespread adoption and usage.</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06933"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5303018" y="4168665"/>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090506" y="1550099"/>
            <a:ext cx="3358818" cy="2215991"/>
          </a:xfrm>
          <a:prstGeom prst="rect">
            <a:avLst/>
          </a:prstGeom>
          <a:noFill/>
        </p:spPr>
        <p:txBody>
          <a:bodyPr wrap="square" lIns="0" tIns="0" rIns="0" bIns="0" rtlCol="0">
            <a:spAutoFit/>
          </a:bodyPr>
          <a:lstStyle/>
          <a:p>
            <a:pPr algn="just"/>
            <a:r>
              <a:rPr lang="en-US" sz="1800" i="1" dirty="0">
                <a:solidFill>
                  <a:srgbClr val="1F1F1F"/>
                </a:solidFill>
                <a:latin typeface="Comic Sans MS" panose="030F0702030302020204" pitchFamily="66" charset="0"/>
              </a:rPr>
              <a:t>The "PULSE OXIMETER" project seeks to create a portable and user-friendly device for measuring blood pressure and SpO2 levels, with the goal of providing valuable health monitoring capabilities to local communities.</a:t>
            </a:r>
            <a:endParaRPr lang="en-IN" sz="1800" i="1" dirty="0">
              <a:solidFill>
                <a:srgbClr val="1F1F1F"/>
              </a:solidFill>
              <a:latin typeface="Comic Sans MS" panose="030F0702030302020204" pitchFamily="66" charset="0"/>
            </a:endParaRPr>
          </a:p>
        </p:txBody>
      </p:sp>
      <p:sp>
        <p:nvSpPr>
          <p:cNvPr id="32" name="TextBox 31">
            <a:extLst>
              <a:ext uri="{FF2B5EF4-FFF2-40B4-BE49-F238E27FC236}">
                <a16:creationId xmlns:a16="http://schemas.microsoft.com/office/drawing/2014/main" id="{0AF4B7E7-C1AD-4EBD-417C-6E53E74959C6}"/>
              </a:ext>
            </a:extLst>
          </p:cNvPr>
          <p:cNvSpPr txBox="1"/>
          <p:nvPr/>
        </p:nvSpPr>
        <p:spPr>
          <a:xfrm>
            <a:off x="516467" y="569098"/>
            <a:ext cx="4074103" cy="430887"/>
          </a:xfrm>
          <a:prstGeom prst="rect">
            <a:avLst/>
          </a:prstGeom>
          <a:noFill/>
        </p:spPr>
        <p:txBody>
          <a:bodyPr wrap="square" lIns="0" tIns="0" rIns="0" bIns="0" rtlCol="0">
            <a:spAutoFit/>
          </a:bodyPr>
          <a:lstStyle/>
          <a:p>
            <a:pPr algn="ctr"/>
            <a:r>
              <a:rPr lang="en-US" sz="2800" b="1" dirty="0">
                <a:solidFill>
                  <a:schemeClr val="accent5"/>
                </a:solidFill>
                <a:latin typeface="Comic Sans MS" panose="030F0702030302020204" pitchFamily="66" charset="0"/>
              </a:rPr>
              <a:t>PULSE OXIMETER</a:t>
            </a:r>
            <a:endParaRPr lang="en-GB" sz="2800" b="1" dirty="0">
              <a:solidFill>
                <a:schemeClr val="accent5"/>
              </a:solidFill>
              <a:latin typeface="Comic Sans MS" panose="030F0702030302020204" pitchFamily="66" charset="0"/>
            </a:endParaRP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pic>
        <p:nvPicPr>
          <p:cNvPr id="22" name="Picture 21"/>
          <p:cNvPicPr/>
          <p:nvPr/>
        </p:nvPicPr>
        <p:blipFill>
          <a:blip r:embed="rId5" cstate="print">
            <a:extLst>
              <a:ext uri="{28A0092B-C50C-407E-A947-70E740481C1C}">
                <a14:useLocalDpi xmlns:a14="http://schemas.microsoft.com/office/drawing/2010/main" val="0"/>
              </a:ext>
            </a:extLst>
          </a:blip>
          <a:stretch>
            <a:fillRect/>
          </a:stretch>
        </p:blipFill>
        <p:spPr>
          <a:xfrm>
            <a:off x="351232" y="4168666"/>
            <a:ext cx="4850182" cy="2670200"/>
          </a:xfrm>
          <a:prstGeom prst="rect">
            <a:avLst/>
          </a:prstGeom>
        </p:spPr>
      </p:pic>
      <p:pic>
        <p:nvPicPr>
          <p:cNvPr id="24" name="Picture 23"/>
          <p:cNvPicPr/>
          <p:nvPr/>
        </p:nvPicPr>
        <p:blipFill>
          <a:blip r:embed="rId6" cstate="print">
            <a:extLst>
              <a:ext uri="{28A0092B-C50C-407E-A947-70E740481C1C}">
                <a14:useLocalDpi xmlns:a14="http://schemas.microsoft.com/office/drawing/2010/main" val="0"/>
              </a:ext>
            </a:extLst>
          </a:blip>
          <a:stretch>
            <a:fillRect/>
          </a:stretch>
        </p:blipFill>
        <p:spPr>
          <a:xfrm>
            <a:off x="5450754" y="4127748"/>
            <a:ext cx="5522045" cy="2603252"/>
          </a:xfrm>
          <a:prstGeom prst="rect">
            <a:avLst/>
          </a:prstGeom>
        </p:spPr>
      </p:pic>
    </p:spTree>
    <p:extLst>
      <p:ext uri="{BB962C8B-B14F-4D97-AF65-F5344CB8AC3E}">
        <p14:creationId xmlns:p14="http://schemas.microsoft.com/office/powerpoint/2010/main" val="90587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300241" y="480177"/>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75717" y="772982"/>
            <a:ext cx="6494559" cy="3108543"/>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p>
          <a:p>
            <a:pPr algn="just"/>
            <a:r>
              <a:rPr lang="en-US" sz="1600" dirty="0">
                <a:solidFill>
                  <a:srgbClr val="1F1F1F"/>
                </a:solidFill>
                <a:latin typeface="Google Sans"/>
              </a:rPr>
              <a:t> The objective is to develop an advanced system for electric vehicles that encompasses power consumption monitoring, smart vehicle location monitoring, battery health monitoring, a smart RFID unlock system for enhanced security, and predictive analysis for vehicle health using sensor data from the engine.</a:t>
            </a:r>
          </a:p>
          <a:p>
            <a:pPr algn="just"/>
            <a:r>
              <a:rPr lang="en-US" sz="1800" b="1" dirty="0">
                <a:solidFill>
                  <a:schemeClr val="accent5"/>
                </a:solidFill>
                <a:latin typeface="Google Sans"/>
              </a:rPr>
              <a:t>How it works : </a:t>
            </a:r>
            <a:r>
              <a:rPr lang="en-US" sz="1600" dirty="0">
                <a:solidFill>
                  <a:srgbClr val="1F1F1F"/>
                </a:solidFill>
                <a:latin typeface="Google Sans"/>
              </a:rPr>
              <a:t>The project works by integrating a range of technologies and sensors to monitor and analyze various aspects of electric vehicle performance. This includes real-time monitoring of power consumption, location tracking, and battery health status. Additionally, the implementation of a smart RFID unlock system enhances vehicle security and access control. </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06933"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5303018" y="4168665"/>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073573" y="1430872"/>
            <a:ext cx="3430694" cy="2492990"/>
          </a:xfrm>
          <a:prstGeom prst="rect">
            <a:avLst/>
          </a:prstGeom>
          <a:noFill/>
        </p:spPr>
        <p:txBody>
          <a:bodyPr wrap="square" lIns="0" tIns="0" rIns="0" bIns="0" rtlCol="0">
            <a:spAutoFit/>
          </a:bodyPr>
          <a:lstStyle/>
          <a:p>
            <a:pPr algn="just"/>
            <a:r>
              <a:rPr lang="en-US" sz="1800" i="1" dirty="0">
                <a:solidFill>
                  <a:srgbClr val="1F1F1F"/>
                </a:solidFill>
                <a:latin typeface="Comic Sans MS" panose="030F0702030302020204" pitchFamily="66" charset="0"/>
              </a:rPr>
              <a:t>This project aims to enhance the functionality, security, and maintenance of electric vehicles through the integration of advanced monitoring and analysis capabilities, ultimately contributing to the advancement of electric vehicle technology.</a:t>
            </a:r>
            <a:endParaRPr lang="en-IN" sz="1800" i="1" dirty="0">
              <a:solidFill>
                <a:srgbClr val="1F1F1F"/>
              </a:solidFill>
              <a:latin typeface="Comic Sans MS" panose="030F0702030302020204" pitchFamily="66" charset="0"/>
            </a:endParaRPr>
          </a:p>
        </p:txBody>
      </p:sp>
      <p:sp>
        <p:nvSpPr>
          <p:cNvPr id="32" name="TextBox 31">
            <a:extLst>
              <a:ext uri="{FF2B5EF4-FFF2-40B4-BE49-F238E27FC236}">
                <a16:creationId xmlns:a16="http://schemas.microsoft.com/office/drawing/2014/main" id="{0AF4B7E7-C1AD-4EBD-417C-6E53E74959C6}"/>
              </a:ext>
            </a:extLst>
          </p:cNvPr>
          <p:cNvSpPr txBox="1"/>
          <p:nvPr/>
        </p:nvSpPr>
        <p:spPr>
          <a:xfrm>
            <a:off x="516467" y="569098"/>
            <a:ext cx="4074103" cy="861774"/>
          </a:xfrm>
          <a:prstGeom prst="rect">
            <a:avLst/>
          </a:prstGeom>
          <a:noFill/>
        </p:spPr>
        <p:txBody>
          <a:bodyPr wrap="square" lIns="0" tIns="0" rIns="0" bIns="0" rtlCol="0">
            <a:spAutoFit/>
          </a:bodyPr>
          <a:lstStyle/>
          <a:p>
            <a:pPr algn="ctr"/>
            <a:r>
              <a:rPr lang="en-US" sz="2800" b="1" dirty="0">
                <a:solidFill>
                  <a:schemeClr val="accent5"/>
                </a:solidFill>
                <a:latin typeface="Comic Sans MS" panose="030F0702030302020204" pitchFamily="66" charset="0"/>
              </a:rPr>
              <a:t>SMART ELECTRIC VEHICLE</a:t>
            </a:r>
            <a:endParaRPr lang="en-GB" sz="2800" b="1" dirty="0">
              <a:solidFill>
                <a:schemeClr val="accent5"/>
              </a:solidFill>
              <a:latin typeface="Comic Sans MS" panose="030F0702030302020204" pitchFamily="66" charset="0"/>
            </a:endParaRP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pic>
        <p:nvPicPr>
          <p:cNvPr id="22" name="Picture 21"/>
          <p:cNvPicPr/>
          <p:nvPr/>
        </p:nvPicPr>
        <p:blipFill>
          <a:blip r:embed="rId5" cstate="print">
            <a:extLst>
              <a:ext uri="{28A0092B-C50C-407E-A947-70E740481C1C}">
                <a14:useLocalDpi xmlns:a14="http://schemas.microsoft.com/office/drawing/2010/main" val="0"/>
              </a:ext>
            </a:extLst>
          </a:blip>
          <a:stretch>
            <a:fillRect/>
          </a:stretch>
        </p:blipFill>
        <p:spPr>
          <a:xfrm>
            <a:off x="699118" y="4185599"/>
            <a:ext cx="4084563" cy="2604034"/>
          </a:xfrm>
          <a:prstGeom prst="rect">
            <a:avLst/>
          </a:prstGeom>
        </p:spPr>
      </p:pic>
      <p:pic>
        <p:nvPicPr>
          <p:cNvPr id="24" name="Picture 23"/>
          <p:cNvPicPr/>
          <p:nvPr/>
        </p:nvPicPr>
        <p:blipFill>
          <a:blip r:embed="rId6" cstate="print">
            <a:extLst>
              <a:ext uri="{28A0092B-C50C-407E-A947-70E740481C1C}">
                <a14:useLocalDpi xmlns:a14="http://schemas.microsoft.com/office/drawing/2010/main" val="0"/>
              </a:ext>
            </a:extLst>
          </a:blip>
          <a:stretch>
            <a:fillRect/>
          </a:stretch>
        </p:blipFill>
        <p:spPr>
          <a:xfrm>
            <a:off x="5764402" y="4185599"/>
            <a:ext cx="4979798" cy="2604034"/>
          </a:xfrm>
          <a:prstGeom prst="rect">
            <a:avLst/>
          </a:prstGeom>
        </p:spPr>
      </p:pic>
    </p:spTree>
    <p:extLst>
      <p:ext uri="{BB962C8B-B14F-4D97-AF65-F5344CB8AC3E}">
        <p14:creationId xmlns:p14="http://schemas.microsoft.com/office/powerpoint/2010/main" val="302932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300241" y="480177"/>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75717" y="649871"/>
            <a:ext cx="6494559" cy="3354765"/>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p>
          <a:p>
            <a:pPr algn="just"/>
            <a:r>
              <a:rPr lang="en-US" sz="1600" dirty="0">
                <a:solidFill>
                  <a:srgbClr val="1F1F1F"/>
                </a:solidFill>
                <a:latin typeface="Google Sans"/>
              </a:rPr>
              <a:t> The objective of the project is to develop a system that monitors the health of brake discs, enhances the braking process using embedded design, provides safety against collisions to prevent accidents, and minimizes fuel consumption by preventing unnecessary pressure on the brake pads.</a:t>
            </a:r>
          </a:p>
          <a:p>
            <a:pPr algn="just"/>
            <a:r>
              <a:rPr lang="en-US" sz="1800" b="1" dirty="0">
                <a:solidFill>
                  <a:schemeClr val="accent5"/>
                </a:solidFill>
                <a:latin typeface="Google Sans"/>
              </a:rPr>
              <a:t>How it works : </a:t>
            </a:r>
            <a:r>
              <a:rPr lang="en-US" sz="1600" dirty="0">
                <a:solidFill>
                  <a:srgbClr val="1F1F1F"/>
                </a:solidFill>
                <a:latin typeface="Google Sans"/>
              </a:rPr>
              <a:t>The project works by integrating sensors and embedded design to monitor the health of brake discs, ensuring that they are in optimal condition for safe and efficient braking. The system aims to improve the braking process by utilizing embedded design technology to make it more comfortable and responsive. Safety features are incorporated to provide protection against collisions, ultimately reducing the risk of accidents. </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06933"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5209881" y="4168665"/>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073573" y="1845854"/>
            <a:ext cx="3430694" cy="2215991"/>
          </a:xfrm>
          <a:prstGeom prst="rect">
            <a:avLst/>
          </a:prstGeom>
          <a:noFill/>
        </p:spPr>
        <p:txBody>
          <a:bodyPr wrap="square" lIns="0" tIns="0" rIns="0" bIns="0" rtlCol="0">
            <a:spAutoFit/>
          </a:bodyPr>
          <a:lstStyle/>
          <a:p>
            <a:pPr algn="just"/>
            <a:r>
              <a:rPr lang="en-US" sz="1800" i="1" dirty="0">
                <a:solidFill>
                  <a:srgbClr val="1F1F1F"/>
                </a:solidFill>
                <a:latin typeface="Comic Sans MS" panose="030F0702030302020204" pitchFamily="66" charset="0"/>
              </a:rPr>
              <a:t>The project aims to enhance vehicle safety, braking performance, and fuel efficiency through the integration of smart monitoring, embedded design, and safety features within the braking system.</a:t>
            </a:r>
            <a:endParaRPr lang="en-IN" sz="1800" i="1" dirty="0">
              <a:solidFill>
                <a:srgbClr val="1F1F1F"/>
              </a:solidFill>
              <a:latin typeface="Comic Sans MS" panose="030F0702030302020204" pitchFamily="66" charset="0"/>
            </a:endParaRPr>
          </a:p>
        </p:txBody>
      </p:sp>
      <p:sp>
        <p:nvSpPr>
          <p:cNvPr id="32" name="TextBox 31">
            <a:extLst>
              <a:ext uri="{FF2B5EF4-FFF2-40B4-BE49-F238E27FC236}">
                <a16:creationId xmlns:a16="http://schemas.microsoft.com/office/drawing/2014/main" id="{0AF4B7E7-C1AD-4EBD-417C-6E53E74959C6}"/>
              </a:ext>
            </a:extLst>
          </p:cNvPr>
          <p:cNvSpPr txBox="1"/>
          <p:nvPr/>
        </p:nvSpPr>
        <p:spPr>
          <a:xfrm>
            <a:off x="516467" y="569098"/>
            <a:ext cx="4074103" cy="1292662"/>
          </a:xfrm>
          <a:prstGeom prst="rect">
            <a:avLst/>
          </a:prstGeom>
          <a:noFill/>
        </p:spPr>
        <p:txBody>
          <a:bodyPr wrap="square" lIns="0" tIns="0" rIns="0" bIns="0" rtlCol="0">
            <a:spAutoFit/>
          </a:bodyPr>
          <a:lstStyle/>
          <a:p>
            <a:pPr algn="ctr"/>
            <a:r>
              <a:rPr lang="en-US" sz="2800" b="1" dirty="0">
                <a:solidFill>
                  <a:schemeClr val="accent5"/>
                </a:solidFill>
                <a:latin typeface="Comic Sans MS" panose="030F0702030302020204" pitchFamily="66" charset="0"/>
              </a:rPr>
              <a:t>SMART DISC BRAKE REPLACEMENT SYSTEM</a:t>
            </a:r>
            <a:endParaRPr lang="en-GB" sz="2800" b="1" dirty="0">
              <a:solidFill>
                <a:schemeClr val="accent5"/>
              </a:solidFill>
              <a:latin typeface="Comic Sans MS" panose="030F0702030302020204" pitchFamily="66" charset="0"/>
            </a:endParaRP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pic>
        <p:nvPicPr>
          <p:cNvPr id="19" name="Picture 18"/>
          <p:cNvPicPr/>
          <p:nvPr/>
        </p:nvPicPr>
        <p:blipFill>
          <a:blip r:embed="rId5" cstate="print">
            <a:extLst>
              <a:ext uri="{28A0092B-C50C-407E-A947-70E740481C1C}">
                <a14:useLocalDpi xmlns:a14="http://schemas.microsoft.com/office/drawing/2010/main" val="0"/>
              </a:ext>
            </a:extLst>
          </a:blip>
          <a:stretch>
            <a:fillRect/>
          </a:stretch>
        </p:blipFill>
        <p:spPr>
          <a:xfrm>
            <a:off x="516467" y="4168664"/>
            <a:ext cx="4521623" cy="2689335"/>
          </a:xfrm>
          <a:prstGeom prst="rect">
            <a:avLst/>
          </a:prstGeom>
        </p:spPr>
      </p:pic>
      <p:pic>
        <p:nvPicPr>
          <p:cNvPr id="20" name="Picture 19"/>
          <p:cNvPicPr/>
          <p:nvPr/>
        </p:nvPicPr>
        <p:blipFill>
          <a:blip r:embed="rId6" cstate="print">
            <a:extLst>
              <a:ext uri="{28A0092B-C50C-407E-A947-70E740481C1C}">
                <a14:useLocalDpi xmlns:a14="http://schemas.microsoft.com/office/drawing/2010/main" val="0"/>
              </a:ext>
            </a:extLst>
          </a:blip>
          <a:stretch>
            <a:fillRect/>
          </a:stretch>
        </p:blipFill>
        <p:spPr>
          <a:xfrm>
            <a:off x="5416123" y="4168664"/>
            <a:ext cx="2567941" cy="2670201"/>
          </a:xfrm>
          <a:prstGeom prst="rect">
            <a:avLst/>
          </a:prstGeom>
        </p:spPr>
      </p:pic>
      <p:pic>
        <p:nvPicPr>
          <p:cNvPr id="21" name="Picture 20"/>
          <p:cNvPicPr/>
          <p:nvPr/>
        </p:nvPicPr>
        <p:blipFill>
          <a:blip r:embed="rId7" cstate="print">
            <a:extLst>
              <a:ext uri="{28A0092B-C50C-407E-A947-70E740481C1C}">
                <a14:useLocalDpi xmlns:a14="http://schemas.microsoft.com/office/drawing/2010/main" val="0"/>
              </a:ext>
            </a:extLst>
          </a:blip>
          <a:stretch>
            <a:fillRect/>
          </a:stretch>
        </p:blipFill>
        <p:spPr>
          <a:xfrm>
            <a:off x="8305800" y="4168665"/>
            <a:ext cx="2764476" cy="2670200"/>
          </a:xfrm>
          <a:prstGeom prst="rect">
            <a:avLst/>
          </a:prstGeom>
        </p:spPr>
      </p:pic>
      <p:cxnSp>
        <p:nvCxnSpPr>
          <p:cNvPr id="25" name="Straight Connector 24">
            <a:extLst>
              <a:ext uri="{FF2B5EF4-FFF2-40B4-BE49-F238E27FC236}">
                <a16:creationId xmlns:a16="http://schemas.microsoft.com/office/drawing/2014/main" id="{D25EACF8-E3B6-B2FB-AF5D-3FD03B11D7BE}"/>
              </a:ext>
            </a:extLst>
          </p:cNvPr>
          <p:cNvCxnSpPr>
            <a:cxnSpLocks/>
          </p:cNvCxnSpPr>
          <p:nvPr/>
        </p:nvCxnSpPr>
        <p:spPr>
          <a:xfrm flipV="1">
            <a:off x="8147817" y="4188058"/>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95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300241" y="480177"/>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75717" y="533128"/>
            <a:ext cx="6494559" cy="3600986"/>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p>
          <a:p>
            <a:pPr algn="just"/>
            <a:r>
              <a:rPr lang="en-US" sz="1600" dirty="0">
                <a:solidFill>
                  <a:srgbClr val="1F1F1F"/>
                </a:solidFill>
                <a:latin typeface="Google Sans"/>
              </a:rPr>
              <a:t> The objective of the "SMART THIEF DETECTION SYSTEM" project is to create a comprehensive security solution that utilizes smart area monitoring using PIR (Passive Infrared) sensors, provides intruder alerts to the owner upon detection, offers enhanced security options for secured areas, and incorporates smart human detection and data analysis capabilities.</a:t>
            </a:r>
          </a:p>
          <a:p>
            <a:pPr algn="just"/>
            <a:r>
              <a:rPr lang="en-US" sz="1800" b="1" dirty="0">
                <a:solidFill>
                  <a:schemeClr val="accent5"/>
                </a:solidFill>
                <a:latin typeface="Google Sans"/>
              </a:rPr>
              <a:t>How it works : </a:t>
            </a:r>
            <a:r>
              <a:rPr lang="en-US" sz="1600" dirty="0">
                <a:solidFill>
                  <a:srgbClr val="1F1F1F"/>
                </a:solidFill>
                <a:latin typeface="Google Sans"/>
              </a:rPr>
              <a:t>The project works by implementing PIR sensors for smart area monitoring, enabling the system to detect human presence and movement within the monitored area. Upon detecting an intruder, the system promptly alerts the owner, providing real-time notifications to mitigate security threats. Additionally, the project aims to offer advanced security options for safeguarding secured areas, enhancing overall protection against theft and unauthorized access. </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06933"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3303952" y="4143576"/>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073573" y="2010979"/>
            <a:ext cx="3430694" cy="1661993"/>
          </a:xfrm>
          <a:prstGeom prst="rect">
            <a:avLst/>
          </a:prstGeom>
          <a:noFill/>
        </p:spPr>
        <p:txBody>
          <a:bodyPr wrap="square" lIns="0" tIns="0" rIns="0" bIns="0" rtlCol="0">
            <a:spAutoFit/>
          </a:bodyPr>
          <a:lstStyle/>
          <a:p>
            <a:pPr algn="just"/>
            <a:r>
              <a:rPr lang="en-US" sz="1800" i="1" dirty="0">
                <a:solidFill>
                  <a:srgbClr val="1F1F1F"/>
                </a:solidFill>
                <a:latin typeface="Comic Sans MS" panose="030F0702030302020204" pitchFamily="66" charset="0"/>
              </a:rPr>
              <a:t>Project aims to enhance security through the utilization of smart monitoring, intruder alerts, advanced security options, and intelligent human detection and data analysis.</a:t>
            </a:r>
            <a:endParaRPr lang="en-IN" sz="1800" i="1" dirty="0">
              <a:solidFill>
                <a:srgbClr val="1F1F1F"/>
              </a:solidFill>
              <a:latin typeface="Comic Sans MS" panose="030F0702030302020204" pitchFamily="66" charset="0"/>
            </a:endParaRPr>
          </a:p>
        </p:txBody>
      </p:sp>
      <p:sp>
        <p:nvSpPr>
          <p:cNvPr id="32" name="TextBox 31">
            <a:extLst>
              <a:ext uri="{FF2B5EF4-FFF2-40B4-BE49-F238E27FC236}">
                <a16:creationId xmlns:a16="http://schemas.microsoft.com/office/drawing/2014/main" id="{0AF4B7E7-C1AD-4EBD-417C-6E53E74959C6}"/>
              </a:ext>
            </a:extLst>
          </p:cNvPr>
          <p:cNvSpPr txBox="1"/>
          <p:nvPr/>
        </p:nvSpPr>
        <p:spPr>
          <a:xfrm>
            <a:off x="892248" y="569098"/>
            <a:ext cx="3698322" cy="1292662"/>
          </a:xfrm>
          <a:prstGeom prst="rect">
            <a:avLst/>
          </a:prstGeom>
          <a:noFill/>
        </p:spPr>
        <p:txBody>
          <a:bodyPr wrap="square" lIns="0" tIns="0" rIns="0" bIns="0" rtlCol="0">
            <a:spAutoFit/>
          </a:bodyPr>
          <a:lstStyle/>
          <a:p>
            <a:pPr algn="ctr"/>
            <a:r>
              <a:rPr lang="en-US" sz="2800" b="1" dirty="0">
                <a:solidFill>
                  <a:schemeClr val="accent5"/>
                </a:solidFill>
                <a:latin typeface="Comic Sans MS" panose="030F0702030302020204" pitchFamily="66" charset="0"/>
              </a:rPr>
              <a:t>SMART THIEF DETECTION SYSTEM</a:t>
            </a:r>
            <a:endParaRPr lang="en-GB" sz="2800" b="1" dirty="0">
              <a:solidFill>
                <a:schemeClr val="accent5"/>
              </a:solidFill>
              <a:latin typeface="Comic Sans MS" panose="030F0702030302020204" pitchFamily="66" charset="0"/>
            </a:endParaRP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cxnSp>
        <p:nvCxnSpPr>
          <p:cNvPr id="25" name="Straight Connector 24">
            <a:extLst>
              <a:ext uri="{FF2B5EF4-FFF2-40B4-BE49-F238E27FC236}">
                <a16:creationId xmlns:a16="http://schemas.microsoft.com/office/drawing/2014/main" id="{D25EACF8-E3B6-B2FB-AF5D-3FD03B11D7BE}"/>
              </a:ext>
            </a:extLst>
          </p:cNvPr>
          <p:cNvCxnSpPr>
            <a:cxnSpLocks/>
          </p:cNvCxnSpPr>
          <p:nvPr/>
        </p:nvCxnSpPr>
        <p:spPr>
          <a:xfrm flipV="1">
            <a:off x="7614417" y="4182190"/>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2" name="Picture 21"/>
          <p:cNvPicPr/>
          <p:nvPr/>
        </p:nvPicPr>
        <p:blipFill>
          <a:blip r:embed="rId5" cstate="print">
            <a:extLst>
              <a:ext uri="{28A0092B-C50C-407E-A947-70E740481C1C}">
                <a14:useLocalDpi xmlns:a14="http://schemas.microsoft.com/office/drawing/2010/main" val="0"/>
              </a:ext>
            </a:extLst>
          </a:blip>
          <a:stretch>
            <a:fillRect/>
          </a:stretch>
        </p:blipFill>
        <p:spPr>
          <a:xfrm>
            <a:off x="4117354" y="4199124"/>
            <a:ext cx="2810534" cy="2614653"/>
          </a:xfrm>
          <a:prstGeom prst="rect">
            <a:avLst/>
          </a:prstGeom>
        </p:spPr>
      </p:pic>
    </p:spTree>
    <p:extLst>
      <p:ext uri="{BB962C8B-B14F-4D97-AF65-F5344CB8AC3E}">
        <p14:creationId xmlns:p14="http://schemas.microsoft.com/office/powerpoint/2010/main" val="53348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300241" y="480177"/>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75717" y="533128"/>
            <a:ext cx="6494559" cy="3600986"/>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p>
          <a:p>
            <a:pPr algn="just"/>
            <a:r>
              <a:rPr lang="en-US" sz="1600" dirty="0">
                <a:solidFill>
                  <a:srgbClr val="1F1F1F"/>
                </a:solidFill>
                <a:latin typeface="Google Sans"/>
              </a:rPr>
              <a:t> The objective is to develop a system that monitors real-time weight on the pallet jack, detects overloads in real time with an alarm system, incorporates a display unit for continuous weight reading, and identifies incorrect placement of objects on the pallet jack.</a:t>
            </a:r>
          </a:p>
          <a:p>
            <a:pPr algn="just"/>
            <a:r>
              <a:rPr lang="en-US" sz="1800" b="1" dirty="0">
                <a:solidFill>
                  <a:schemeClr val="accent5"/>
                </a:solidFill>
                <a:latin typeface="Google Sans"/>
              </a:rPr>
              <a:t>How it works : </a:t>
            </a:r>
            <a:r>
              <a:rPr lang="en-US" sz="1600" dirty="0">
                <a:solidFill>
                  <a:srgbClr val="1F1F1F"/>
                </a:solidFill>
                <a:latin typeface="Google Sans"/>
              </a:rPr>
              <a:t>The project works by integrating sensors to monitor the real-time weight on the pallet jack, providing accurate and up-to-date information regarding the load being carried. In the event of an overload, the system promptly detects it and triggers an alarm to alert operators. Additionally, a display unit is incorporated to provide continuous weight readings, enhancing operational visibility and control. Furthermore, the system is designed to identify and alert users to instances of incorrect object placement on the pallet jack, ensuring safe and proper handling of loads.</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06933"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3303952" y="4143576"/>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114977" y="1155608"/>
            <a:ext cx="3430694" cy="2769989"/>
          </a:xfrm>
          <a:prstGeom prst="rect">
            <a:avLst/>
          </a:prstGeom>
          <a:noFill/>
        </p:spPr>
        <p:txBody>
          <a:bodyPr wrap="square" lIns="0" tIns="0" rIns="0" bIns="0" rtlCol="0">
            <a:spAutoFit/>
          </a:bodyPr>
          <a:lstStyle/>
          <a:p>
            <a:pPr algn="just"/>
            <a:r>
              <a:rPr lang="en-US" sz="1800" i="1" dirty="0">
                <a:solidFill>
                  <a:srgbClr val="1F1F1F"/>
                </a:solidFill>
                <a:latin typeface="Comic Sans MS" panose="030F0702030302020204" pitchFamily="66" charset="0"/>
              </a:rPr>
              <a:t>project aims to enhance operational safety and efficiency by providing real-time weight monitoring, overload detection, continuous weight readings, and object placement detection, ultimately contributing to improved handling and management of pallet jack operations.</a:t>
            </a:r>
            <a:endParaRPr lang="en-IN" sz="1800" i="1" dirty="0">
              <a:solidFill>
                <a:srgbClr val="1F1F1F"/>
              </a:solidFill>
              <a:latin typeface="Comic Sans MS" panose="030F0702030302020204" pitchFamily="66" charset="0"/>
            </a:endParaRPr>
          </a:p>
        </p:txBody>
      </p:sp>
      <p:sp>
        <p:nvSpPr>
          <p:cNvPr id="32" name="TextBox 31">
            <a:extLst>
              <a:ext uri="{FF2B5EF4-FFF2-40B4-BE49-F238E27FC236}">
                <a16:creationId xmlns:a16="http://schemas.microsoft.com/office/drawing/2014/main" id="{0AF4B7E7-C1AD-4EBD-417C-6E53E74959C6}"/>
              </a:ext>
            </a:extLst>
          </p:cNvPr>
          <p:cNvSpPr txBox="1"/>
          <p:nvPr/>
        </p:nvSpPr>
        <p:spPr>
          <a:xfrm>
            <a:off x="367572" y="569098"/>
            <a:ext cx="4222998" cy="430887"/>
          </a:xfrm>
          <a:prstGeom prst="rect">
            <a:avLst/>
          </a:prstGeom>
          <a:noFill/>
        </p:spPr>
        <p:txBody>
          <a:bodyPr wrap="square" lIns="0" tIns="0" rIns="0" bIns="0" rtlCol="0">
            <a:spAutoFit/>
          </a:bodyPr>
          <a:lstStyle/>
          <a:p>
            <a:pPr algn="ctr"/>
            <a:r>
              <a:rPr lang="en-US" sz="2800" b="1" dirty="0">
                <a:solidFill>
                  <a:schemeClr val="accent5"/>
                </a:solidFill>
                <a:latin typeface="Comic Sans MS" panose="030F0702030302020204" pitchFamily="66" charset="0"/>
              </a:rPr>
              <a:t>SMART PALLET JACK</a:t>
            </a:r>
            <a:endParaRPr lang="en-GB" sz="2800" b="1" dirty="0">
              <a:solidFill>
                <a:schemeClr val="accent5"/>
              </a:solidFill>
              <a:latin typeface="Comic Sans MS" panose="030F0702030302020204" pitchFamily="66" charset="0"/>
            </a:endParaRP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cxnSp>
        <p:nvCxnSpPr>
          <p:cNvPr id="25" name="Straight Connector 24">
            <a:extLst>
              <a:ext uri="{FF2B5EF4-FFF2-40B4-BE49-F238E27FC236}">
                <a16:creationId xmlns:a16="http://schemas.microsoft.com/office/drawing/2014/main" id="{D25EACF8-E3B6-B2FB-AF5D-3FD03B11D7BE}"/>
              </a:ext>
            </a:extLst>
          </p:cNvPr>
          <p:cNvCxnSpPr>
            <a:cxnSpLocks/>
          </p:cNvCxnSpPr>
          <p:nvPr/>
        </p:nvCxnSpPr>
        <p:spPr>
          <a:xfrm flipV="1">
            <a:off x="7614417" y="4182190"/>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19" name="Picture 18"/>
          <p:cNvPicPr/>
          <p:nvPr/>
        </p:nvPicPr>
        <p:blipFill>
          <a:blip r:embed="rId5" cstate="print">
            <a:extLst>
              <a:ext uri="{28A0092B-C50C-407E-A947-70E740481C1C}">
                <a14:useLocalDpi xmlns:a14="http://schemas.microsoft.com/office/drawing/2010/main" val="0"/>
              </a:ext>
            </a:extLst>
          </a:blip>
          <a:stretch>
            <a:fillRect/>
          </a:stretch>
        </p:blipFill>
        <p:spPr>
          <a:xfrm>
            <a:off x="3995313" y="4207591"/>
            <a:ext cx="2930419" cy="2487846"/>
          </a:xfrm>
          <a:prstGeom prst="rect">
            <a:avLst/>
          </a:prstGeom>
        </p:spPr>
      </p:pic>
    </p:spTree>
    <p:extLst>
      <p:ext uri="{BB962C8B-B14F-4D97-AF65-F5344CB8AC3E}">
        <p14:creationId xmlns:p14="http://schemas.microsoft.com/office/powerpoint/2010/main" val="7198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831539"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284294" y="501960"/>
            <a:ext cx="10831539" cy="357826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7" name="Rectangle 6">
            <a:extLst>
              <a:ext uri="{FF2B5EF4-FFF2-40B4-BE49-F238E27FC236}">
                <a16:creationId xmlns:a16="http://schemas.microsoft.com/office/drawing/2014/main" id="{D20337C6-B57A-891C-E169-F4F37041E8A7}"/>
              </a:ext>
            </a:extLst>
          </p:cNvPr>
          <p:cNvSpPr/>
          <p:nvPr/>
        </p:nvSpPr>
        <p:spPr>
          <a:xfrm>
            <a:off x="10762461" y="552584"/>
            <a:ext cx="375383" cy="357826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r>
              <a:rPr lang="en-US" b="1" cap="none" dirty="0">
                <a:solidFill>
                  <a:srgbClr val="00A4A7"/>
                </a:solidFill>
              </a:rPr>
              <a:t>Portable </a:t>
            </a:r>
            <a:r>
              <a:rPr lang="en-US" cap="none" dirty="0">
                <a:solidFill>
                  <a:schemeClr val="tx1">
                    <a:lumMod val="75000"/>
                  </a:schemeClr>
                </a:solidFill>
              </a:rPr>
              <a:t>Oxygen Concentrator</a:t>
            </a:r>
          </a:p>
          <a:p>
            <a:endParaRPr lang="en-US" cap="none" dirty="0">
              <a:solidFill>
                <a:schemeClr val="tx1">
                  <a:lumMod val="75000"/>
                </a:schemeClr>
              </a:solidFill>
            </a:endParaRPr>
          </a:p>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cxnSp>
        <p:nvCxnSpPr>
          <p:cNvPr id="12" name="Straight Connector 11">
            <a:extLst>
              <a:ext uri="{FF2B5EF4-FFF2-40B4-BE49-F238E27FC236}">
                <a16:creationId xmlns:a16="http://schemas.microsoft.com/office/drawing/2014/main" id="{A8C20BE5-BE1C-3236-5B06-230BA99B9B71}"/>
              </a:ext>
            </a:extLst>
          </p:cNvPr>
          <p:cNvCxnSpPr>
            <a:cxnSpLocks/>
          </p:cNvCxnSpPr>
          <p:nvPr/>
        </p:nvCxnSpPr>
        <p:spPr>
          <a:xfrm>
            <a:off x="1413612" y="1935861"/>
            <a:ext cx="315231"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796788" y="1045325"/>
            <a:ext cx="5734558" cy="2246769"/>
          </a:xfrm>
          <a:prstGeom prst="rect">
            <a:avLst/>
          </a:prstGeom>
          <a:noFill/>
        </p:spPr>
        <p:txBody>
          <a:bodyPr wrap="square" rtlCol="0" anchor="t">
            <a:spAutoFit/>
          </a:bodyPr>
          <a:lstStyle/>
          <a:p>
            <a:r>
              <a:rPr lang="en-IN" sz="2000" dirty="0">
                <a:latin typeface="Arial" panose="020B0604020202020204" pitchFamily="34" charset="0"/>
                <a:cs typeface="Arial" panose="020B0604020202020204" pitchFamily="34" charset="0"/>
              </a:rPr>
              <a:t>The objective of the project is to provide portable oxygen concentrator at very affordable price, so that everyone can afford this device and use it in tough situations.</a:t>
            </a:r>
          </a:p>
          <a:p>
            <a:r>
              <a:rPr lang="en-IN" sz="2000" dirty="0">
                <a:latin typeface="Arial" panose="020B0604020202020204" pitchFamily="34" charset="0"/>
                <a:cs typeface="Arial" panose="020B0604020202020204" pitchFamily="34" charset="0"/>
              </a:rPr>
              <a:t>The ulterior motive behind this work is to offer a relief to those who are engraved by the ongoing pandemic and to prevent any undue situation</a:t>
            </a:r>
            <a:endParaRPr lang="en-US" sz="2000" dirty="0">
              <a:solidFill>
                <a:schemeClr val="tx1">
                  <a:lumMod val="85000"/>
                  <a:lumOff val="15000"/>
                </a:schemeClr>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31539"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5" name="Picture 14">
            <a:extLst>
              <a:ext uri="{FF2B5EF4-FFF2-40B4-BE49-F238E27FC236}">
                <a16:creationId xmlns:a16="http://schemas.microsoft.com/office/drawing/2014/main" id="{71DCFE10-B9CA-F945-AC56-86F2B7D803AD}"/>
              </a:ext>
            </a:extLst>
          </p:cNvPr>
          <p:cNvPicPr>
            <a:picLocks noChangeAspect="1"/>
          </p:cNvPicPr>
          <p:nvPr/>
        </p:nvPicPr>
        <p:blipFill rotWithShape="1">
          <a:blip r:embed="rId4">
            <a:extLst>
              <a:ext uri="{28A0092B-C50C-407E-A947-70E740481C1C}">
                <a14:useLocalDpi xmlns:a14="http://schemas.microsoft.com/office/drawing/2010/main" val="0"/>
              </a:ext>
            </a:extLst>
          </a:blip>
          <a:srcRect l="28932" r="33707" b="3735"/>
          <a:stretch/>
        </p:blipFill>
        <p:spPr>
          <a:xfrm>
            <a:off x="1114864" y="4214891"/>
            <a:ext cx="2511191" cy="2401071"/>
          </a:xfrm>
          <a:prstGeom prst="rect">
            <a:avLst/>
          </a:prstGeom>
          <a:ln>
            <a:solidFill>
              <a:schemeClr val="bg2"/>
            </a:solidFill>
          </a:ln>
        </p:spPr>
      </p:pic>
      <p:pic>
        <p:nvPicPr>
          <p:cNvPr id="16" name="Picture 15">
            <a:extLst>
              <a:ext uri="{FF2B5EF4-FFF2-40B4-BE49-F238E27FC236}">
                <a16:creationId xmlns:a16="http://schemas.microsoft.com/office/drawing/2014/main" id="{A06115D1-8E92-0A59-73B1-C766488D59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2459" y="4282957"/>
            <a:ext cx="2447081" cy="2414063"/>
          </a:xfrm>
          <a:prstGeom prst="rect">
            <a:avLst/>
          </a:prstGeom>
          <a:ln>
            <a:solidFill>
              <a:schemeClr val="bg2"/>
            </a:solidFill>
          </a:ln>
        </p:spPr>
      </p:pic>
      <p:pic>
        <p:nvPicPr>
          <p:cNvPr id="17" name="Picture 16" descr="See the source image">
            <a:extLst>
              <a:ext uri="{FF2B5EF4-FFF2-40B4-BE49-F238E27FC236}">
                <a16:creationId xmlns:a16="http://schemas.microsoft.com/office/drawing/2014/main" id="{D0F3DD1C-D29A-0E02-9A10-1097851D644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8301588" y="4214890"/>
            <a:ext cx="2511191" cy="2401071"/>
          </a:xfrm>
          <a:prstGeom prst="rect">
            <a:avLst/>
          </a:prstGeom>
          <a:noFill/>
          <a:ln>
            <a:noFill/>
          </a:ln>
        </p:spPr>
      </p:pic>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4299815" y="4187799"/>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70B4F5-6FC7-D03F-09B1-5AB02F11DDF4}"/>
              </a:ext>
            </a:extLst>
          </p:cNvPr>
          <p:cNvCxnSpPr>
            <a:cxnSpLocks/>
          </p:cNvCxnSpPr>
          <p:nvPr/>
        </p:nvCxnSpPr>
        <p:spPr>
          <a:xfrm flipV="1">
            <a:off x="7780066" y="4214890"/>
            <a:ext cx="0" cy="25538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pic>
        <p:nvPicPr>
          <p:cNvPr id="24" name="Picture 23">
            <a:extLst>
              <a:ext uri="{FF2B5EF4-FFF2-40B4-BE49-F238E27FC236}">
                <a16:creationId xmlns:a16="http://schemas.microsoft.com/office/drawing/2014/main" id="{80BB63B0-C921-D9BA-0F85-225029CF8BD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spTree>
    <p:extLst>
      <p:ext uri="{BB962C8B-B14F-4D97-AF65-F5344CB8AC3E}">
        <p14:creationId xmlns:p14="http://schemas.microsoft.com/office/powerpoint/2010/main" val="105351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300241" y="480177"/>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75717" y="656239"/>
            <a:ext cx="6494559" cy="3354765"/>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p>
          <a:p>
            <a:pPr algn="just"/>
            <a:r>
              <a:rPr lang="en-US" sz="1600" dirty="0">
                <a:solidFill>
                  <a:srgbClr val="1F1F1F"/>
                </a:solidFill>
                <a:latin typeface="Google Sans"/>
              </a:rPr>
              <a:t> To implement a system that reduces electricity consumption, saves costs, and enhances convenience. The project achieves this by automatically controlling the lighting using PIR (Passive Infrared) sensors, as well as monitoring the temperature and humidity of the room, displaying the data over an LED display.</a:t>
            </a:r>
          </a:p>
          <a:p>
            <a:pPr algn="just"/>
            <a:r>
              <a:rPr lang="en-US" sz="1800" b="1" dirty="0">
                <a:solidFill>
                  <a:schemeClr val="accent5"/>
                </a:solidFill>
                <a:latin typeface="Google Sans"/>
              </a:rPr>
              <a:t>How it works : </a:t>
            </a:r>
            <a:r>
              <a:rPr lang="en-US" sz="1600" dirty="0">
                <a:solidFill>
                  <a:srgbClr val="1F1F1F"/>
                </a:solidFill>
                <a:latin typeface="Google Sans"/>
              </a:rPr>
              <a:t>The project works by integrating PIR sensors to automate the switching on and off of lights based on the presence of individuals in the room, thereby reducing unnecessary energy consumption. Additionally, the system monitors the temperature and humidity of the room, providing real-time data displayed over an LED display. This monitoring capability allows for better environmental control and energy management within the space.</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06933"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5039687" y="4143576"/>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145023" y="2317959"/>
            <a:ext cx="3350777" cy="1661993"/>
          </a:xfrm>
          <a:prstGeom prst="rect">
            <a:avLst/>
          </a:prstGeom>
          <a:noFill/>
        </p:spPr>
        <p:txBody>
          <a:bodyPr wrap="square" lIns="0" tIns="0" rIns="0" bIns="0" rtlCol="0">
            <a:spAutoFit/>
          </a:bodyPr>
          <a:lstStyle/>
          <a:p>
            <a:pPr algn="just"/>
            <a:r>
              <a:rPr lang="en-US" sz="1800" i="1" dirty="0">
                <a:solidFill>
                  <a:srgbClr val="1F1F1F"/>
                </a:solidFill>
                <a:latin typeface="Comic Sans MS" panose="030F0702030302020204" pitchFamily="66" charset="0"/>
              </a:rPr>
              <a:t>Project aims to reduce electricity consumption, enhance convenience, and improve environmental control through the integration of automated lighting control.</a:t>
            </a:r>
            <a:endParaRPr lang="en-IN" sz="1800" i="1" dirty="0">
              <a:solidFill>
                <a:srgbClr val="1F1F1F"/>
              </a:solidFill>
              <a:latin typeface="Comic Sans MS" panose="030F0702030302020204" pitchFamily="66" charset="0"/>
            </a:endParaRPr>
          </a:p>
        </p:txBody>
      </p:sp>
      <p:sp>
        <p:nvSpPr>
          <p:cNvPr id="32" name="TextBox 31">
            <a:extLst>
              <a:ext uri="{FF2B5EF4-FFF2-40B4-BE49-F238E27FC236}">
                <a16:creationId xmlns:a16="http://schemas.microsoft.com/office/drawing/2014/main" id="{0AF4B7E7-C1AD-4EBD-417C-6E53E74959C6}"/>
              </a:ext>
            </a:extLst>
          </p:cNvPr>
          <p:cNvSpPr txBox="1"/>
          <p:nvPr/>
        </p:nvSpPr>
        <p:spPr>
          <a:xfrm>
            <a:off x="161006" y="569098"/>
            <a:ext cx="5201415" cy="1723549"/>
          </a:xfrm>
          <a:prstGeom prst="rect">
            <a:avLst/>
          </a:prstGeom>
          <a:noFill/>
        </p:spPr>
        <p:txBody>
          <a:bodyPr wrap="square" lIns="0" tIns="0" rIns="0" bIns="0" rtlCol="0">
            <a:spAutoFit/>
          </a:bodyPr>
          <a:lstStyle/>
          <a:p>
            <a:pPr algn="ctr"/>
            <a:r>
              <a:rPr lang="en-US" sz="2800" b="1" dirty="0">
                <a:solidFill>
                  <a:schemeClr val="accent5"/>
                </a:solidFill>
                <a:latin typeface="Comic Sans MS" panose="030F0702030302020204" pitchFamily="66" charset="0"/>
              </a:rPr>
              <a:t>SMART LIGHT AUTOMATION AND TEMPERATURE MONITORING </a:t>
            </a:r>
            <a:endParaRPr lang="en-GB" sz="2800" b="1" dirty="0">
              <a:solidFill>
                <a:schemeClr val="accent5"/>
              </a:solidFill>
              <a:latin typeface="Comic Sans MS" panose="030F0702030302020204" pitchFamily="66" charset="0"/>
            </a:endParaRP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pic>
        <p:nvPicPr>
          <p:cNvPr id="20" name="Picture 19"/>
          <p:cNvPicPr/>
          <p:nvPr/>
        </p:nvPicPr>
        <p:blipFill>
          <a:blip r:embed="rId5">
            <a:extLst>
              <a:ext uri="{28A0092B-C50C-407E-A947-70E740481C1C}">
                <a14:useLocalDpi xmlns:a14="http://schemas.microsoft.com/office/drawing/2010/main" val="0"/>
              </a:ext>
            </a:extLst>
          </a:blip>
          <a:stretch>
            <a:fillRect/>
          </a:stretch>
        </p:blipFill>
        <p:spPr>
          <a:xfrm>
            <a:off x="367572" y="4182190"/>
            <a:ext cx="4551561" cy="2631587"/>
          </a:xfrm>
          <a:prstGeom prst="rect">
            <a:avLst/>
          </a:prstGeom>
        </p:spPr>
      </p:pic>
      <p:pic>
        <p:nvPicPr>
          <p:cNvPr id="21" name="Picture 20"/>
          <p:cNvPicPr/>
          <p:nvPr/>
        </p:nvPicPr>
        <p:blipFill>
          <a:blip r:embed="rId6">
            <a:extLst>
              <a:ext uri="{28A0092B-C50C-407E-A947-70E740481C1C}">
                <a14:useLocalDpi xmlns:a14="http://schemas.microsoft.com/office/drawing/2010/main" val="0"/>
              </a:ext>
            </a:extLst>
          </a:blip>
          <a:stretch>
            <a:fillRect/>
          </a:stretch>
        </p:blipFill>
        <p:spPr>
          <a:xfrm>
            <a:off x="5201413" y="4182190"/>
            <a:ext cx="5017853" cy="2631587"/>
          </a:xfrm>
          <a:prstGeom prst="rect">
            <a:avLst/>
          </a:prstGeom>
        </p:spPr>
      </p:pic>
    </p:spTree>
    <p:extLst>
      <p:ext uri="{BB962C8B-B14F-4D97-AF65-F5344CB8AC3E}">
        <p14:creationId xmlns:p14="http://schemas.microsoft.com/office/powerpoint/2010/main" val="105860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300241" y="480177"/>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75717" y="902460"/>
            <a:ext cx="6494559" cy="2862322"/>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p>
          <a:p>
            <a:pPr algn="just"/>
            <a:r>
              <a:rPr lang="en-US" sz="1600" dirty="0">
                <a:solidFill>
                  <a:srgbClr val="1F1F1F"/>
                </a:solidFill>
                <a:latin typeface="Google Sans"/>
              </a:rPr>
              <a:t> The objective of the "SMART FACE DETECTION SYSTEM" project is to enhance security measures, protect businesses against theft, reduce touch points, and aid in finding missing individuals. </a:t>
            </a:r>
          </a:p>
          <a:p>
            <a:pPr algn="just"/>
            <a:endParaRPr lang="en-US" sz="1600" dirty="0">
              <a:solidFill>
                <a:srgbClr val="1F1F1F"/>
              </a:solidFill>
              <a:latin typeface="Google Sans"/>
            </a:endParaRPr>
          </a:p>
          <a:p>
            <a:pPr algn="just"/>
            <a:r>
              <a:rPr lang="en-US" sz="1800" b="1" dirty="0">
                <a:solidFill>
                  <a:schemeClr val="accent5"/>
                </a:solidFill>
                <a:latin typeface="Google Sans"/>
              </a:rPr>
              <a:t>How it works : </a:t>
            </a:r>
          </a:p>
          <a:p>
            <a:pPr algn="just"/>
            <a:r>
              <a:rPr lang="en-US" sz="1600" dirty="0">
                <a:solidFill>
                  <a:srgbClr val="1F1F1F"/>
                </a:solidFill>
                <a:latin typeface="Google Sans"/>
              </a:rPr>
              <a:t>The project works by utilizing advanced facial recognition technology to strengthen security measures, identify unauthorized individuals, and minimize the need for physical touch points for access control. Additionally, the system can be employed to assist in locating missing persons through the analysis and recognition of facial data.</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06933"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5530753" y="4175754"/>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145023" y="2317959"/>
            <a:ext cx="3350777" cy="1661993"/>
          </a:xfrm>
          <a:prstGeom prst="rect">
            <a:avLst/>
          </a:prstGeom>
          <a:noFill/>
        </p:spPr>
        <p:txBody>
          <a:bodyPr wrap="square" lIns="0" tIns="0" rIns="0" bIns="0" rtlCol="0">
            <a:spAutoFit/>
          </a:bodyPr>
          <a:lstStyle/>
          <a:p>
            <a:pPr algn="just"/>
            <a:r>
              <a:rPr lang="en-US" sz="1800" i="1" dirty="0">
                <a:solidFill>
                  <a:srgbClr val="1F1F1F"/>
                </a:solidFill>
                <a:latin typeface="Comic Sans MS" panose="030F0702030302020204" pitchFamily="66" charset="0"/>
              </a:rPr>
              <a:t>This project aims to bolster security, streamline access control, and contribute to public safety through the implementation of advanced facial recognition capabilities.</a:t>
            </a:r>
            <a:endParaRPr lang="en-IN" sz="1800" i="1" dirty="0">
              <a:solidFill>
                <a:srgbClr val="1F1F1F"/>
              </a:solidFill>
              <a:latin typeface="Comic Sans MS" panose="030F0702030302020204" pitchFamily="66" charset="0"/>
            </a:endParaRPr>
          </a:p>
        </p:txBody>
      </p:sp>
      <p:sp>
        <p:nvSpPr>
          <p:cNvPr id="32" name="TextBox 31">
            <a:extLst>
              <a:ext uri="{FF2B5EF4-FFF2-40B4-BE49-F238E27FC236}">
                <a16:creationId xmlns:a16="http://schemas.microsoft.com/office/drawing/2014/main" id="{0AF4B7E7-C1AD-4EBD-417C-6E53E74959C6}"/>
              </a:ext>
            </a:extLst>
          </p:cNvPr>
          <p:cNvSpPr txBox="1"/>
          <p:nvPr/>
        </p:nvSpPr>
        <p:spPr>
          <a:xfrm>
            <a:off x="161006" y="569098"/>
            <a:ext cx="5201415" cy="1292662"/>
          </a:xfrm>
          <a:prstGeom prst="rect">
            <a:avLst/>
          </a:prstGeom>
          <a:noFill/>
        </p:spPr>
        <p:txBody>
          <a:bodyPr wrap="square" lIns="0" tIns="0" rIns="0" bIns="0" rtlCol="0">
            <a:spAutoFit/>
          </a:bodyPr>
          <a:lstStyle/>
          <a:p>
            <a:pPr algn="ctr"/>
            <a:r>
              <a:rPr lang="en-US" sz="2800" b="1" dirty="0">
                <a:solidFill>
                  <a:schemeClr val="accent5"/>
                </a:solidFill>
                <a:latin typeface="Comic Sans MS" panose="030F0702030302020204" pitchFamily="66" charset="0"/>
              </a:rPr>
              <a:t>SMART FACE </a:t>
            </a:r>
          </a:p>
          <a:p>
            <a:pPr algn="ctr"/>
            <a:r>
              <a:rPr lang="en-US" sz="2800" b="1" dirty="0">
                <a:solidFill>
                  <a:schemeClr val="accent5"/>
                </a:solidFill>
                <a:latin typeface="Comic Sans MS" panose="030F0702030302020204" pitchFamily="66" charset="0"/>
              </a:rPr>
              <a:t>DETECTION </a:t>
            </a:r>
          </a:p>
          <a:p>
            <a:pPr algn="ctr"/>
            <a:r>
              <a:rPr lang="en-US" sz="2800" b="1" dirty="0">
                <a:solidFill>
                  <a:schemeClr val="accent5"/>
                </a:solidFill>
                <a:latin typeface="Comic Sans MS" panose="030F0702030302020204" pitchFamily="66" charset="0"/>
              </a:rPr>
              <a:t>SYSTEM</a:t>
            </a:r>
            <a:endParaRPr lang="en-GB" sz="2800" b="1" dirty="0">
              <a:solidFill>
                <a:schemeClr val="accent5"/>
              </a:solidFill>
              <a:latin typeface="Comic Sans MS" panose="030F0702030302020204" pitchFamily="66" charset="0"/>
            </a:endParaRP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pic>
        <p:nvPicPr>
          <p:cNvPr id="20" name="Picture 19"/>
          <p:cNvPicPr/>
          <p:nvPr/>
        </p:nvPicPr>
        <p:blipFill>
          <a:blip r:embed="rId5">
            <a:extLst>
              <a:ext uri="{28A0092B-C50C-407E-A947-70E740481C1C}">
                <a14:useLocalDpi xmlns:a14="http://schemas.microsoft.com/office/drawing/2010/main" val="0"/>
              </a:ext>
            </a:extLst>
          </a:blip>
          <a:stretch>
            <a:fillRect/>
          </a:stretch>
        </p:blipFill>
        <p:spPr>
          <a:xfrm>
            <a:off x="548838" y="4175754"/>
            <a:ext cx="4813583" cy="2663112"/>
          </a:xfrm>
          <a:prstGeom prst="rect">
            <a:avLst/>
          </a:prstGeom>
        </p:spPr>
      </p:pic>
      <p:pic>
        <p:nvPicPr>
          <p:cNvPr id="21" name="Picture 20"/>
          <p:cNvPicPr/>
          <p:nvPr/>
        </p:nvPicPr>
        <p:blipFill>
          <a:blip r:embed="rId6">
            <a:extLst>
              <a:ext uri="{28A0092B-C50C-407E-A947-70E740481C1C}">
                <a14:useLocalDpi xmlns:a14="http://schemas.microsoft.com/office/drawing/2010/main" val="0"/>
              </a:ext>
            </a:extLst>
          </a:blip>
          <a:stretch>
            <a:fillRect/>
          </a:stretch>
        </p:blipFill>
        <p:spPr>
          <a:xfrm>
            <a:off x="5823669" y="4175754"/>
            <a:ext cx="4708865" cy="2569021"/>
          </a:xfrm>
          <a:prstGeom prst="rect">
            <a:avLst/>
          </a:prstGeom>
        </p:spPr>
      </p:pic>
    </p:spTree>
    <p:extLst>
      <p:ext uri="{BB962C8B-B14F-4D97-AF65-F5344CB8AC3E}">
        <p14:creationId xmlns:p14="http://schemas.microsoft.com/office/powerpoint/2010/main" val="110118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326570" y="451784"/>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75717" y="533128"/>
            <a:ext cx="6494559" cy="3600986"/>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p>
          <a:p>
            <a:pPr algn="just"/>
            <a:r>
              <a:rPr lang="en-US" sz="1600" dirty="0">
                <a:solidFill>
                  <a:srgbClr val="1F1F1F"/>
                </a:solidFill>
                <a:latin typeface="Google Sans"/>
              </a:rPr>
              <a:t> Objective of the project is to develop a system that enables comfortable and convenient control of devices, particularly benefiting physically impaired individuals in operating room devices. The system is designed to facilitate short-distance communication and can be utilized in home theater systems, offering a simple circuitry that does not require special hardware. </a:t>
            </a:r>
          </a:p>
          <a:p>
            <a:pPr algn="just"/>
            <a:endParaRPr lang="en-US" sz="1600" dirty="0">
              <a:solidFill>
                <a:srgbClr val="1F1F1F"/>
              </a:solidFill>
              <a:latin typeface="Google Sans"/>
            </a:endParaRPr>
          </a:p>
          <a:p>
            <a:pPr algn="just"/>
            <a:r>
              <a:rPr lang="en-US" sz="1800" b="1" dirty="0">
                <a:solidFill>
                  <a:schemeClr val="accent5"/>
                </a:solidFill>
                <a:latin typeface="Google Sans"/>
              </a:rPr>
              <a:t>How it works : </a:t>
            </a:r>
          </a:p>
          <a:p>
            <a:pPr algn="just"/>
            <a:r>
              <a:rPr lang="en-US" sz="1600" dirty="0">
                <a:solidFill>
                  <a:srgbClr val="1F1F1F"/>
                </a:solidFill>
                <a:latin typeface="Google Sans"/>
              </a:rPr>
              <a:t>Implementing AI-based technology to provide intuitive and accessible control of devices, catering to the needs of users, including those with physical impairments. Additionally, the system's design allows for seamless integration into home theater setups, enabling straightforward and efficient communication within a short distance.</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06933"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5471484" y="4175754"/>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157207" y="1838628"/>
            <a:ext cx="3350777" cy="2215991"/>
          </a:xfrm>
          <a:prstGeom prst="rect">
            <a:avLst/>
          </a:prstGeom>
          <a:noFill/>
        </p:spPr>
        <p:txBody>
          <a:bodyPr wrap="square" lIns="0" tIns="0" rIns="0" bIns="0" rtlCol="0">
            <a:spAutoFit/>
          </a:bodyPr>
          <a:lstStyle/>
          <a:p>
            <a:pPr algn="just"/>
            <a:r>
              <a:rPr lang="en-US" sz="1800" i="1" dirty="0">
                <a:solidFill>
                  <a:srgbClr val="1F1F1F"/>
                </a:solidFill>
                <a:latin typeface="Comic Sans MS" panose="030F0702030302020204" pitchFamily="66" charset="0"/>
              </a:rPr>
              <a:t>It enhance device control, improve accessibility, and provide convenience through the utilization of AI technology and simple circuitry, benefiting a wide range of users, including those with physical impairments.</a:t>
            </a:r>
            <a:endParaRPr lang="en-IN" sz="1800" i="1" dirty="0">
              <a:solidFill>
                <a:srgbClr val="1F1F1F"/>
              </a:solidFill>
              <a:latin typeface="Comic Sans MS" panose="030F0702030302020204" pitchFamily="66" charset="0"/>
            </a:endParaRPr>
          </a:p>
        </p:txBody>
      </p:sp>
      <p:sp>
        <p:nvSpPr>
          <p:cNvPr id="32" name="TextBox 31">
            <a:extLst>
              <a:ext uri="{FF2B5EF4-FFF2-40B4-BE49-F238E27FC236}">
                <a16:creationId xmlns:a16="http://schemas.microsoft.com/office/drawing/2014/main" id="{0AF4B7E7-C1AD-4EBD-417C-6E53E74959C6}"/>
              </a:ext>
            </a:extLst>
          </p:cNvPr>
          <p:cNvSpPr txBox="1"/>
          <p:nvPr/>
        </p:nvSpPr>
        <p:spPr>
          <a:xfrm>
            <a:off x="550844" y="586307"/>
            <a:ext cx="4029427" cy="1292662"/>
          </a:xfrm>
          <a:prstGeom prst="rect">
            <a:avLst/>
          </a:prstGeom>
          <a:noFill/>
        </p:spPr>
        <p:txBody>
          <a:bodyPr wrap="square" lIns="0" tIns="0" rIns="0" bIns="0" rtlCol="0">
            <a:spAutoFit/>
          </a:bodyPr>
          <a:lstStyle/>
          <a:p>
            <a:pPr algn="ctr"/>
            <a:r>
              <a:rPr lang="it-IT" sz="2800" b="1" dirty="0">
                <a:solidFill>
                  <a:schemeClr val="accent5"/>
                </a:solidFill>
                <a:latin typeface="Comic Sans MS" panose="030F0702030302020204" pitchFamily="66" charset="0"/>
              </a:rPr>
              <a:t>AI BASED COMPUTER CONTROLLER SYSTEM </a:t>
            </a:r>
            <a:endParaRPr lang="en-GB" sz="2800" b="1" dirty="0">
              <a:solidFill>
                <a:schemeClr val="accent5"/>
              </a:solidFill>
              <a:latin typeface="Comic Sans MS" panose="030F0702030302020204" pitchFamily="66" charset="0"/>
            </a:endParaRP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pic>
        <p:nvPicPr>
          <p:cNvPr id="20" name="Picture 19"/>
          <p:cNvPicPr/>
          <p:nvPr/>
        </p:nvPicPr>
        <p:blipFill>
          <a:blip r:embed="rId5">
            <a:extLst>
              <a:ext uri="{28A0092B-C50C-407E-A947-70E740481C1C}">
                <a14:useLocalDpi xmlns:a14="http://schemas.microsoft.com/office/drawing/2010/main" val="0"/>
              </a:ext>
            </a:extLst>
          </a:blip>
          <a:stretch>
            <a:fillRect/>
          </a:stretch>
        </p:blipFill>
        <p:spPr>
          <a:xfrm>
            <a:off x="700071" y="4216501"/>
            <a:ext cx="4186517" cy="2588706"/>
          </a:xfrm>
          <a:prstGeom prst="rect">
            <a:avLst/>
          </a:prstGeom>
        </p:spPr>
      </p:pic>
      <p:pic>
        <p:nvPicPr>
          <p:cNvPr id="21" name="Picture 20"/>
          <p:cNvPicPr/>
          <p:nvPr/>
        </p:nvPicPr>
        <p:blipFill>
          <a:blip r:embed="rId6">
            <a:extLst>
              <a:ext uri="{28A0092B-C50C-407E-A947-70E740481C1C}">
                <a14:useLocalDpi xmlns:a14="http://schemas.microsoft.com/office/drawing/2010/main" val="0"/>
              </a:ext>
            </a:extLst>
          </a:blip>
          <a:stretch>
            <a:fillRect/>
          </a:stretch>
        </p:blipFill>
        <p:spPr>
          <a:xfrm>
            <a:off x="6058536" y="4175753"/>
            <a:ext cx="4296198" cy="2588705"/>
          </a:xfrm>
          <a:prstGeom prst="rect">
            <a:avLst/>
          </a:prstGeom>
        </p:spPr>
      </p:pic>
    </p:spTree>
    <p:extLst>
      <p:ext uri="{BB962C8B-B14F-4D97-AF65-F5344CB8AC3E}">
        <p14:creationId xmlns:p14="http://schemas.microsoft.com/office/powerpoint/2010/main" val="226366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326570" y="451784"/>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75717" y="656239"/>
            <a:ext cx="6494559" cy="3354765"/>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p>
          <a:p>
            <a:pPr algn="just"/>
            <a:r>
              <a:rPr lang="en-US" sz="1600" dirty="0">
                <a:solidFill>
                  <a:srgbClr val="1F1F1F"/>
                </a:solidFill>
                <a:latin typeface="Google Sans"/>
              </a:rPr>
              <a:t> Project objective is to implement basic automation for specific tasks in Windows, leveraging two ultrasonic sensors and an Arduino development board. The project aims to enable basic control of screen mouse operations and automate certain tasks within the Windows operating system.</a:t>
            </a:r>
          </a:p>
          <a:p>
            <a:pPr algn="just"/>
            <a:r>
              <a:rPr lang="en-US" sz="1800" b="1" dirty="0">
                <a:solidFill>
                  <a:schemeClr val="accent5"/>
                </a:solidFill>
                <a:latin typeface="Google Sans"/>
              </a:rPr>
              <a:t>How it works : </a:t>
            </a:r>
          </a:p>
          <a:p>
            <a:pPr algn="just"/>
            <a:r>
              <a:rPr lang="en-US" sz="1600" dirty="0">
                <a:solidFill>
                  <a:srgbClr val="1F1F1F"/>
                </a:solidFill>
                <a:latin typeface="Google Sans"/>
              </a:rPr>
              <a:t>By integrating two ultrasonic sensors and an Arduino development board to facilitate the control of screen mouse operations and implement basic automation for designated tasks in the Windows environment. This setup allows for the automation of specific actions and the control of mouse operations, contributing to improved efficiency and user experience within the Windows operating system.</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06933"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8434817" y="4135147"/>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157207" y="1838628"/>
            <a:ext cx="3350777" cy="1661993"/>
          </a:xfrm>
          <a:prstGeom prst="rect">
            <a:avLst/>
          </a:prstGeom>
          <a:noFill/>
        </p:spPr>
        <p:txBody>
          <a:bodyPr wrap="square" lIns="0" tIns="0" rIns="0" bIns="0" rtlCol="0">
            <a:spAutoFit/>
          </a:bodyPr>
          <a:lstStyle/>
          <a:p>
            <a:pPr algn="just"/>
            <a:r>
              <a:rPr lang="en-US" sz="1800" i="1" dirty="0">
                <a:solidFill>
                  <a:srgbClr val="1F1F1F"/>
                </a:solidFill>
                <a:latin typeface="Comic Sans MS" panose="030F0702030302020204" pitchFamily="66" charset="0"/>
              </a:rPr>
              <a:t>It enable basic automation of tasks in Windows using two ultrasonic sensors and an Arduino development board. Ultimately it enhancing user efficiency and experience.</a:t>
            </a:r>
            <a:endParaRPr lang="en-IN" sz="1800" i="1" dirty="0">
              <a:solidFill>
                <a:srgbClr val="1F1F1F"/>
              </a:solidFill>
              <a:latin typeface="Comic Sans MS" panose="030F0702030302020204" pitchFamily="66" charset="0"/>
            </a:endParaRPr>
          </a:p>
        </p:txBody>
      </p:sp>
      <p:sp>
        <p:nvSpPr>
          <p:cNvPr id="32" name="TextBox 31">
            <a:extLst>
              <a:ext uri="{FF2B5EF4-FFF2-40B4-BE49-F238E27FC236}">
                <a16:creationId xmlns:a16="http://schemas.microsoft.com/office/drawing/2014/main" id="{0AF4B7E7-C1AD-4EBD-417C-6E53E74959C6}"/>
              </a:ext>
            </a:extLst>
          </p:cNvPr>
          <p:cNvSpPr txBox="1"/>
          <p:nvPr/>
        </p:nvSpPr>
        <p:spPr>
          <a:xfrm>
            <a:off x="550844" y="586307"/>
            <a:ext cx="4029427" cy="1292662"/>
          </a:xfrm>
          <a:prstGeom prst="rect">
            <a:avLst/>
          </a:prstGeom>
          <a:noFill/>
        </p:spPr>
        <p:txBody>
          <a:bodyPr wrap="square" lIns="0" tIns="0" rIns="0" bIns="0" rtlCol="0">
            <a:spAutoFit/>
          </a:bodyPr>
          <a:lstStyle/>
          <a:p>
            <a:pPr algn="ctr"/>
            <a:r>
              <a:rPr lang="en-US" sz="2800" b="1" dirty="0">
                <a:solidFill>
                  <a:schemeClr val="accent5"/>
                </a:solidFill>
                <a:latin typeface="Comic Sans MS" panose="030F0702030302020204" pitchFamily="66" charset="0"/>
              </a:rPr>
              <a:t>MOUSE CONTROL AND BASIC AUTOMATION </a:t>
            </a:r>
            <a:endParaRPr lang="en-GB" sz="2800" b="1" dirty="0">
              <a:solidFill>
                <a:schemeClr val="accent5"/>
              </a:solidFill>
              <a:latin typeface="Comic Sans MS" panose="030F0702030302020204" pitchFamily="66" charset="0"/>
            </a:endParaRP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pic>
        <p:nvPicPr>
          <p:cNvPr id="19" name="Picture 18"/>
          <p:cNvPicPr/>
          <p:nvPr/>
        </p:nvPicPr>
        <p:blipFill>
          <a:blip r:embed="rId5">
            <a:extLst>
              <a:ext uri="{28A0092B-C50C-407E-A947-70E740481C1C}">
                <a14:useLocalDpi xmlns:a14="http://schemas.microsoft.com/office/drawing/2010/main" val="0"/>
              </a:ext>
            </a:extLst>
          </a:blip>
          <a:srcRect/>
          <a:stretch>
            <a:fillRect/>
          </a:stretch>
        </p:blipFill>
        <p:spPr bwMode="auto">
          <a:xfrm>
            <a:off x="3651082" y="4152006"/>
            <a:ext cx="4279297" cy="2653342"/>
          </a:xfrm>
          <a:prstGeom prst="rect">
            <a:avLst/>
          </a:prstGeom>
          <a:noFill/>
          <a:ln>
            <a:noFill/>
          </a:ln>
        </p:spPr>
      </p:pic>
      <p:cxnSp>
        <p:nvCxnSpPr>
          <p:cNvPr id="22" name="Straight Connector 21">
            <a:extLst>
              <a:ext uri="{FF2B5EF4-FFF2-40B4-BE49-F238E27FC236}">
                <a16:creationId xmlns:a16="http://schemas.microsoft.com/office/drawing/2014/main" id="{D25EACF8-E3B6-B2FB-AF5D-3FD03B11D7BE}"/>
              </a:ext>
            </a:extLst>
          </p:cNvPr>
          <p:cNvCxnSpPr>
            <a:cxnSpLocks/>
          </p:cNvCxnSpPr>
          <p:nvPr/>
        </p:nvCxnSpPr>
        <p:spPr>
          <a:xfrm flipV="1">
            <a:off x="3151618" y="4143576"/>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72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326570" y="451784"/>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75717" y="1148682"/>
            <a:ext cx="6494559" cy="2369880"/>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p>
          <a:p>
            <a:pPr algn="just"/>
            <a:r>
              <a:rPr lang="en-US" sz="1600" dirty="0">
                <a:solidFill>
                  <a:srgbClr val="1F1F1F"/>
                </a:solidFill>
                <a:latin typeface="Google Sans"/>
              </a:rPr>
              <a:t>The objective of the "NOISE DETECTION SYSTEM" project is to implement a system for detecting and monitoring noise levels, specifically tailored for library environments.</a:t>
            </a:r>
          </a:p>
          <a:p>
            <a:pPr algn="just"/>
            <a:r>
              <a:rPr lang="en-US" sz="1800" b="1" dirty="0">
                <a:solidFill>
                  <a:schemeClr val="accent5"/>
                </a:solidFill>
                <a:latin typeface="Google Sans"/>
              </a:rPr>
              <a:t>How it works : </a:t>
            </a:r>
          </a:p>
          <a:p>
            <a:pPr algn="just"/>
            <a:r>
              <a:rPr lang="en-US" sz="1600" dirty="0">
                <a:solidFill>
                  <a:srgbClr val="1F1F1F"/>
                </a:solidFill>
                <a:latin typeface="Google Sans"/>
              </a:rPr>
              <a:t>The project works by deploying sound sensors in various locations within a library or other relevant premises to continuously monitor and detect noise levels, thereby ensuring a conducive and quiet environment for studying and reading.</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06933"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7977617" y="4168665"/>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157207" y="1552982"/>
            <a:ext cx="3350777" cy="2492990"/>
          </a:xfrm>
          <a:prstGeom prst="rect">
            <a:avLst/>
          </a:prstGeom>
          <a:noFill/>
        </p:spPr>
        <p:txBody>
          <a:bodyPr wrap="square" lIns="0" tIns="0" rIns="0" bIns="0" rtlCol="0">
            <a:spAutoFit/>
          </a:bodyPr>
          <a:lstStyle/>
          <a:p>
            <a:pPr algn="just"/>
            <a:r>
              <a:rPr lang="en-US" sz="1800" i="1" dirty="0">
                <a:solidFill>
                  <a:srgbClr val="1F1F1F"/>
                </a:solidFill>
                <a:latin typeface="Comic Sans MS" panose="030F0702030302020204" pitchFamily="66" charset="0"/>
              </a:rPr>
              <a:t>project focuses on providing a solution for detecting and monitoring noise levels in library settings, utilizing sound sensors strategically placed throughout the premises to maintain a peaceful and suitable environment for concentration and study.</a:t>
            </a:r>
            <a:endParaRPr lang="en-IN" sz="1800" i="1" dirty="0">
              <a:solidFill>
                <a:srgbClr val="1F1F1F"/>
              </a:solidFill>
              <a:latin typeface="Comic Sans MS" panose="030F0702030302020204" pitchFamily="66" charset="0"/>
            </a:endParaRPr>
          </a:p>
        </p:txBody>
      </p:sp>
      <p:sp>
        <p:nvSpPr>
          <p:cNvPr id="32" name="TextBox 31">
            <a:extLst>
              <a:ext uri="{FF2B5EF4-FFF2-40B4-BE49-F238E27FC236}">
                <a16:creationId xmlns:a16="http://schemas.microsoft.com/office/drawing/2014/main" id="{0AF4B7E7-C1AD-4EBD-417C-6E53E74959C6}"/>
              </a:ext>
            </a:extLst>
          </p:cNvPr>
          <p:cNvSpPr txBox="1"/>
          <p:nvPr/>
        </p:nvSpPr>
        <p:spPr>
          <a:xfrm>
            <a:off x="550844" y="586307"/>
            <a:ext cx="4029427" cy="861774"/>
          </a:xfrm>
          <a:prstGeom prst="rect">
            <a:avLst/>
          </a:prstGeom>
          <a:noFill/>
        </p:spPr>
        <p:txBody>
          <a:bodyPr wrap="square" lIns="0" tIns="0" rIns="0" bIns="0" rtlCol="0">
            <a:spAutoFit/>
          </a:bodyPr>
          <a:lstStyle/>
          <a:p>
            <a:pPr algn="ctr"/>
            <a:r>
              <a:rPr lang="en-US" sz="2800" b="1" dirty="0">
                <a:solidFill>
                  <a:schemeClr val="accent5"/>
                </a:solidFill>
                <a:latin typeface="Comic Sans MS" panose="030F0702030302020204" pitchFamily="66" charset="0"/>
              </a:rPr>
              <a:t>NOISE DETECTION SYSTEM</a:t>
            </a:r>
            <a:endParaRPr lang="en-GB" sz="2800" b="1" dirty="0">
              <a:solidFill>
                <a:schemeClr val="accent5"/>
              </a:solidFill>
              <a:latin typeface="Comic Sans MS" panose="030F0702030302020204" pitchFamily="66" charset="0"/>
            </a:endParaRP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cxnSp>
        <p:nvCxnSpPr>
          <p:cNvPr id="22" name="Straight Connector 21">
            <a:extLst>
              <a:ext uri="{FF2B5EF4-FFF2-40B4-BE49-F238E27FC236}">
                <a16:creationId xmlns:a16="http://schemas.microsoft.com/office/drawing/2014/main" id="{D25EACF8-E3B6-B2FB-AF5D-3FD03B11D7BE}"/>
              </a:ext>
            </a:extLst>
          </p:cNvPr>
          <p:cNvCxnSpPr>
            <a:cxnSpLocks/>
          </p:cNvCxnSpPr>
          <p:nvPr/>
        </p:nvCxnSpPr>
        <p:spPr>
          <a:xfrm flipV="1">
            <a:off x="3151618" y="4143576"/>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0" name="Picture 19"/>
          <p:cNvPicPr/>
          <p:nvPr/>
        </p:nvPicPr>
        <p:blipFill rotWithShape="1">
          <a:blip r:embed="rId5" cstate="print">
            <a:extLst>
              <a:ext uri="{28A0092B-C50C-407E-A947-70E740481C1C}">
                <a14:useLocalDpi xmlns:a14="http://schemas.microsoft.com/office/drawing/2010/main" val="0"/>
              </a:ext>
            </a:extLst>
          </a:blip>
          <a:srcRect l="19989" r="20631"/>
          <a:stretch/>
        </p:blipFill>
        <p:spPr bwMode="auto">
          <a:xfrm>
            <a:off x="3586224" y="4207062"/>
            <a:ext cx="3864444" cy="260671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032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326570" y="451784"/>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75717" y="1025572"/>
            <a:ext cx="6494559" cy="2616101"/>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p>
          <a:p>
            <a:pPr algn="just"/>
            <a:r>
              <a:rPr lang="en-US" sz="1600" dirty="0">
                <a:solidFill>
                  <a:srgbClr val="1F1F1F"/>
                </a:solidFill>
                <a:latin typeface="Google Sans"/>
              </a:rPr>
              <a:t>The objective of the "KEYPAD DOOR LOCK SYSTEM" project is to develop a secure door locking mechanism based on a keypad entry system, suitable for applications in home security and locker systems.</a:t>
            </a:r>
          </a:p>
          <a:p>
            <a:pPr algn="just"/>
            <a:endParaRPr lang="en-US" sz="1600" dirty="0">
              <a:solidFill>
                <a:srgbClr val="1F1F1F"/>
              </a:solidFill>
              <a:latin typeface="Google Sans"/>
            </a:endParaRPr>
          </a:p>
          <a:p>
            <a:pPr algn="just"/>
            <a:r>
              <a:rPr lang="en-US" sz="1800" b="1" dirty="0">
                <a:solidFill>
                  <a:schemeClr val="accent5"/>
                </a:solidFill>
                <a:latin typeface="Google Sans"/>
              </a:rPr>
              <a:t>How it works : </a:t>
            </a:r>
          </a:p>
          <a:p>
            <a:pPr algn="just"/>
            <a:r>
              <a:rPr lang="en-US" sz="1600" dirty="0">
                <a:solidFill>
                  <a:srgbClr val="1F1F1F"/>
                </a:solidFill>
                <a:latin typeface="Google Sans"/>
              </a:rPr>
              <a:t>The project works by integrating a solenoid lock with a keypad entry system to provide secure access control for doors. Users can input a predefined code via the keypad to unlock the door, providing a reliable and convenient security solution.</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06933"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7977617" y="4168665"/>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157207" y="1552982"/>
            <a:ext cx="3350777" cy="2492990"/>
          </a:xfrm>
          <a:prstGeom prst="rect">
            <a:avLst/>
          </a:prstGeom>
          <a:noFill/>
        </p:spPr>
        <p:txBody>
          <a:bodyPr wrap="square" lIns="0" tIns="0" rIns="0" bIns="0" rtlCol="0">
            <a:spAutoFit/>
          </a:bodyPr>
          <a:lstStyle/>
          <a:p>
            <a:pPr algn="just"/>
            <a:r>
              <a:rPr lang="en-US" sz="1800" i="1" dirty="0">
                <a:solidFill>
                  <a:srgbClr val="1F1F1F"/>
                </a:solidFill>
                <a:latin typeface="Comic Sans MS" panose="030F0702030302020204" pitchFamily="66" charset="0"/>
              </a:rPr>
              <a:t>The "KEYPAD DOOR LOCK SYSTEM" project focuses on creating a secure door locking system using a keypad and solenoid lock, offering an effective and practical solution for enhancing home security and providing secure access control for locker systems.</a:t>
            </a:r>
            <a:endParaRPr lang="en-IN" sz="1800" i="1" dirty="0">
              <a:solidFill>
                <a:srgbClr val="1F1F1F"/>
              </a:solidFill>
              <a:latin typeface="Comic Sans MS" panose="030F0702030302020204" pitchFamily="66" charset="0"/>
            </a:endParaRPr>
          </a:p>
        </p:txBody>
      </p:sp>
      <p:sp>
        <p:nvSpPr>
          <p:cNvPr id="32" name="TextBox 31">
            <a:extLst>
              <a:ext uri="{FF2B5EF4-FFF2-40B4-BE49-F238E27FC236}">
                <a16:creationId xmlns:a16="http://schemas.microsoft.com/office/drawing/2014/main" id="{0AF4B7E7-C1AD-4EBD-417C-6E53E74959C6}"/>
              </a:ext>
            </a:extLst>
          </p:cNvPr>
          <p:cNvSpPr txBox="1"/>
          <p:nvPr/>
        </p:nvSpPr>
        <p:spPr>
          <a:xfrm>
            <a:off x="550844" y="586307"/>
            <a:ext cx="4029427" cy="861774"/>
          </a:xfrm>
          <a:prstGeom prst="rect">
            <a:avLst/>
          </a:prstGeom>
          <a:noFill/>
        </p:spPr>
        <p:txBody>
          <a:bodyPr wrap="square" lIns="0" tIns="0" rIns="0" bIns="0" rtlCol="0">
            <a:spAutoFit/>
          </a:bodyPr>
          <a:lstStyle/>
          <a:p>
            <a:pPr algn="ctr"/>
            <a:r>
              <a:rPr lang="en-US" sz="2800" b="1" dirty="0">
                <a:solidFill>
                  <a:schemeClr val="accent5"/>
                </a:solidFill>
                <a:latin typeface="Comic Sans MS" panose="030F0702030302020204" pitchFamily="66" charset="0"/>
              </a:rPr>
              <a:t>KEYPAD DOOR LOCK SYSTEM</a:t>
            </a:r>
            <a:endParaRPr lang="en-GB" sz="2800" b="1" dirty="0">
              <a:solidFill>
                <a:schemeClr val="accent5"/>
              </a:solidFill>
              <a:latin typeface="Comic Sans MS" panose="030F0702030302020204" pitchFamily="66" charset="0"/>
            </a:endParaRP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cxnSp>
        <p:nvCxnSpPr>
          <p:cNvPr id="22" name="Straight Connector 21">
            <a:extLst>
              <a:ext uri="{FF2B5EF4-FFF2-40B4-BE49-F238E27FC236}">
                <a16:creationId xmlns:a16="http://schemas.microsoft.com/office/drawing/2014/main" id="{D25EACF8-E3B6-B2FB-AF5D-3FD03B11D7BE}"/>
              </a:ext>
            </a:extLst>
          </p:cNvPr>
          <p:cNvCxnSpPr>
            <a:cxnSpLocks/>
          </p:cNvCxnSpPr>
          <p:nvPr/>
        </p:nvCxnSpPr>
        <p:spPr>
          <a:xfrm flipV="1">
            <a:off x="3151618" y="4143576"/>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19" name="Picture 18"/>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4210100" y="3818434"/>
            <a:ext cx="2670201" cy="3370663"/>
          </a:xfrm>
          <a:prstGeom prst="rect">
            <a:avLst/>
          </a:prstGeom>
          <a:noFill/>
          <a:ln>
            <a:noFill/>
          </a:ln>
        </p:spPr>
      </p:pic>
    </p:spTree>
    <p:extLst>
      <p:ext uri="{BB962C8B-B14F-4D97-AF65-F5344CB8AC3E}">
        <p14:creationId xmlns:p14="http://schemas.microsoft.com/office/powerpoint/2010/main" val="274667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326570" y="451784"/>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75717" y="1025572"/>
            <a:ext cx="6494559" cy="2616101"/>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p>
          <a:p>
            <a:pPr algn="just"/>
            <a:r>
              <a:rPr lang="en-US" sz="1600" dirty="0">
                <a:solidFill>
                  <a:srgbClr val="1F1F1F"/>
                </a:solidFill>
                <a:latin typeface="Google Sans"/>
              </a:rPr>
              <a:t>The objective of the "RAIN LEVEL AND WEATHER MONITORING SYSTEM" project is to detect rain levels and monitor weather conditions, including measuring the volume of rain and monitoring the temperature and humidity of the surrounding environment.</a:t>
            </a:r>
          </a:p>
          <a:p>
            <a:pPr algn="just"/>
            <a:r>
              <a:rPr lang="en-US" sz="1800" b="1" dirty="0">
                <a:solidFill>
                  <a:schemeClr val="accent5"/>
                </a:solidFill>
                <a:latin typeface="Google Sans"/>
              </a:rPr>
              <a:t>How it works : </a:t>
            </a:r>
          </a:p>
          <a:p>
            <a:pPr algn="just"/>
            <a:r>
              <a:rPr lang="en-US" sz="1600" dirty="0">
                <a:solidFill>
                  <a:srgbClr val="1F1F1F"/>
                </a:solidFill>
                <a:latin typeface="Google Sans"/>
              </a:rPr>
              <a:t>The project works by integrating sensors to detect and measure rain levels, providing data on the volume of rain. Additionally, it monitors the temperature and humidity of the surrounding area, offering comprehensive weather data for analysis and monitoring.</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381469"/>
            <a:ext cx="10806933" cy="2476531"/>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7977617" y="4168665"/>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146553" y="1688283"/>
            <a:ext cx="3350777" cy="1938992"/>
          </a:xfrm>
          <a:prstGeom prst="rect">
            <a:avLst/>
          </a:prstGeom>
          <a:noFill/>
        </p:spPr>
        <p:txBody>
          <a:bodyPr wrap="square" lIns="0" tIns="0" rIns="0" bIns="0" rtlCol="0">
            <a:spAutoFit/>
          </a:bodyPr>
          <a:lstStyle/>
          <a:p>
            <a:pPr algn="just"/>
            <a:r>
              <a:rPr lang="en-US" sz="1800" i="1" dirty="0">
                <a:solidFill>
                  <a:srgbClr val="1F1F1F"/>
                </a:solidFill>
                <a:latin typeface="Comic Sans MS" panose="030F0702030302020204" pitchFamily="66" charset="0"/>
              </a:rPr>
              <a:t>Detect rain levels and monitoring weather conditions, including temperature and humidity, thereby facilitating informed decision-making and enhancing environmental monitoring capabilities.</a:t>
            </a:r>
            <a:endParaRPr lang="en-IN" sz="1800" i="1" dirty="0">
              <a:solidFill>
                <a:srgbClr val="1F1F1F"/>
              </a:solidFill>
              <a:latin typeface="Comic Sans MS" panose="030F0702030302020204" pitchFamily="66" charset="0"/>
            </a:endParaRPr>
          </a:p>
        </p:txBody>
      </p:sp>
      <p:sp>
        <p:nvSpPr>
          <p:cNvPr id="32" name="TextBox 31">
            <a:extLst>
              <a:ext uri="{FF2B5EF4-FFF2-40B4-BE49-F238E27FC236}">
                <a16:creationId xmlns:a16="http://schemas.microsoft.com/office/drawing/2014/main" id="{0AF4B7E7-C1AD-4EBD-417C-6E53E74959C6}"/>
              </a:ext>
            </a:extLst>
          </p:cNvPr>
          <p:cNvSpPr txBox="1"/>
          <p:nvPr/>
        </p:nvSpPr>
        <p:spPr>
          <a:xfrm>
            <a:off x="751928" y="807983"/>
            <a:ext cx="4140412" cy="615553"/>
          </a:xfrm>
          <a:prstGeom prst="rect">
            <a:avLst/>
          </a:prstGeom>
          <a:noFill/>
        </p:spPr>
        <p:txBody>
          <a:bodyPr wrap="square" lIns="0" tIns="0" rIns="0" bIns="0" rtlCol="0">
            <a:spAutoFit/>
          </a:bodyPr>
          <a:lstStyle/>
          <a:p>
            <a:pPr algn="ctr"/>
            <a:r>
              <a:rPr lang="en-US" sz="2000" b="1" dirty="0">
                <a:solidFill>
                  <a:schemeClr val="accent5"/>
                </a:solidFill>
                <a:latin typeface="Comic Sans MS" panose="030F0702030302020204" pitchFamily="66" charset="0"/>
              </a:rPr>
              <a:t>RAIN LEVEL and WEATHER MONITORING SYSTEM</a:t>
            </a:r>
            <a:endParaRPr lang="en-GB" sz="2000" b="1" dirty="0">
              <a:solidFill>
                <a:schemeClr val="accent5"/>
              </a:solidFill>
              <a:latin typeface="Comic Sans MS" panose="030F0702030302020204" pitchFamily="66" charset="0"/>
            </a:endParaRP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cxnSp>
        <p:nvCxnSpPr>
          <p:cNvPr id="22" name="Straight Connector 21">
            <a:extLst>
              <a:ext uri="{FF2B5EF4-FFF2-40B4-BE49-F238E27FC236}">
                <a16:creationId xmlns:a16="http://schemas.microsoft.com/office/drawing/2014/main" id="{D25EACF8-E3B6-B2FB-AF5D-3FD03B11D7BE}"/>
              </a:ext>
            </a:extLst>
          </p:cNvPr>
          <p:cNvCxnSpPr>
            <a:cxnSpLocks/>
          </p:cNvCxnSpPr>
          <p:nvPr/>
        </p:nvCxnSpPr>
        <p:spPr>
          <a:xfrm flipV="1">
            <a:off x="3151618" y="4143576"/>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1026" name="Picture 2" descr="Meteorological Automatic Weather Monitoring System/Station (AWS), For Iot Applied To Agriculture">
            <a:extLst>
              <a:ext uri="{FF2B5EF4-FFF2-40B4-BE49-F238E27FC236}">
                <a16:creationId xmlns:a16="http://schemas.microsoft.com/office/drawing/2014/main" id="{4D197A43-A2A6-F029-1868-F1D12A3919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2262" y="4331451"/>
            <a:ext cx="2425699" cy="2294711"/>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162CD39-B49D-5A59-05C6-1217947655C8}"/>
              </a:ext>
            </a:extLst>
          </p:cNvPr>
          <p:cNvPicPr>
            <a:picLocks noChangeAspect="1"/>
          </p:cNvPicPr>
          <p:nvPr/>
        </p:nvPicPr>
        <p:blipFill>
          <a:blip r:embed="rId6"/>
          <a:stretch>
            <a:fillRect/>
          </a:stretch>
        </p:blipFill>
        <p:spPr>
          <a:xfrm>
            <a:off x="3316863" y="4354151"/>
            <a:ext cx="3052860" cy="2283525"/>
          </a:xfrm>
          <a:prstGeom prst="rect">
            <a:avLst/>
          </a:prstGeom>
          <a:noFill/>
          <a:effectLst>
            <a:softEdge rad="31750"/>
          </a:effectLst>
        </p:spPr>
      </p:pic>
      <p:grpSp>
        <p:nvGrpSpPr>
          <p:cNvPr id="16" name="Group 15">
            <a:extLst>
              <a:ext uri="{FF2B5EF4-FFF2-40B4-BE49-F238E27FC236}">
                <a16:creationId xmlns:a16="http://schemas.microsoft.com/office/drawing/2014/main" id="{22381535-3F6D-5EFE-5806-64D8A9CFBDC4}"/>
              </a:ext>
            </a:extLst>
          </p:cNvPr>
          <p:cNvGrpSpPr/>
          <p:nvPr/>
        </p:nvGrpSpPr>
        <p:grpSpPr>
          <a:xfrm>
            <a:off x="6531440" y="4260664"/>
            <a:ext cx="1204572" cy="2486202"/>
            <a:chOff x="6534967" y="4178533"/>
            <a:chExt cx="1204572" cy="2486202"/>
          </a:xfrm>
        </p:grpSpPr>
        <p:pic>
          <p:nvPicPr>
            <p:cNvPr id="12" name="Picture 2" descr="How to add and edit widgets on your iPhone - Apple Support">
              <a:extLst>
                <a:ext uri="{FF2B5EF4-FFF2-40B4-BE49-F238E27FC236}">
                  <a16:creationId xmlns:a16="http://schemas.microsoft.com/office/drawing/2014/main" id="{AA49ECA3-148B-FBF2-39A6-87AB4C4D730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34967" y="4178533"/>
              <a:ext cx="1204572" cy="24862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in mX – IoT-enabled Rainfall and Environmental Monitoring System – P4">
              <a:extLst>
                <a:ext uri="{FF2B5EF4-FFF2-40B4-BE49-F238E27FC236}">
                  <a16:creationId xmlns:a16="http://schemas.microsoft.com/office/drawing/2014/main" id="{99105AB6-BAF4-3616-A4B1-9ADE40D72B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7801" y="4383568"/>
              <a:ext cx="1052072" cy="2223249"/>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pic>
        <p:nvPicPr>
          <p:cNvPr id="1032" name="Picture 8" descr="Communication protocols evaluation for a wireless rainfall monitoring  network in an urban area - ScienceDirect">
            <a:extLst>
              <a:ext uri="{FF2B5EF4-FFF2-40B4-BE49-F238E27FC236}">
                <a16:creationId xmlns:a16="http://schemas.microsoft.com/office/drawing/2014/main" id="{881EED42-6A56-D716-739C-52AD56A6B8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3733" y="4431994"/>
            <a:ext cx="2566828" cy="2194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2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326570" y="451784"/>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75717" y="1025572"/>
            <a:ext cx="6494559" cy="2616101"/>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p>
          <a:p>
            <a:pPr algn="just"/>
            <a:r>
              <a:rPr lang="en-US" sz="1600" dirty="0">
                <a:solidFill>
                  <a:srgbClr val="1F1F1F"/>
                </a:solidFill>
                <a:latin typeface="Google Sans"/>
              </a:rPr>
              <a:t>The objective of the "APPLIANCE CONTROL USING TELEGRAM" project is to enable the remote control of appliances through the use of the Telegram messaging platform.</a:t>
            </a:r>
          </a:p>
          <a:p>
            <a:pPr algn="just"/>
            <a:r>
              <a:rPr lang="en-US" sz="1800" b="1" dirty="0">
                <a:solidFill>
                  <a:schemeClr val="accent5"/>
                </a:solidFill>
                <a:latin typeface="Google Sans"/>
              </a:rPr>
              <a:t>How it works : </a:t>
            </a:r>
          </a:p>
          <a:p>
            <a:pPr algn="just"/>
            <a:r>
              <a:rPr lang="en-US" sz="1600" dirty="0">
                <a:solidFill>
                  <a:srgbClr val="1F1F1F"/>
                </a:solidFill>
                <a:latin typeface="Google Sans"/>
              </a:rPr>
              <a:t>The project works by integrating a Telegram bot that allows users to send ON/OFF messages to control appliances remotely. Upon receiving the command, the system activates or deactivates the designated appliance, providing convenient and accessible control from a remote location.</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06933"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7977617" y="4168665"/>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157203" y="1552982"/>
            <a:ext cx="3350777" cy="2492990"/>
          </a:xfrm>
          <a:prstGeom prst="rect">
            <a:avLst/>
          </a:prstGeom>
          <a:noFill/>
        </p:spPr>
        <p:txBody>
          <a:bodyPr wrap="square" lIns="0" tIns="0" rIns="0" bIns="0" rtlCol="0">
            <a:spAutoFit/>
          </a:bodyPr>
          <a:lstStyle/>
          <a:p>
            <a:pPr algn="just"/>
            <a:r>
              <a:rPr lang="en-US" sz="1800" i="1" dirty="0">
                <a:solidFill>
                  <a:srgbClr val="1F1F1F"/>
                </a:solidFill>
                <a:latin typeface="Comic Sans MS" panose="030F0702030302020204" pitchFamily="66" charset="0"/>
              </a:rPr>
              <a:t>The project facilitates the remote control of appliances through the Telegram platform, offering users the ability to send ON/OFF commands via a Telegram bot for convenient and accessible appliance control from a distance.</a:t>
            </a:r>
            <a:endParaRPr lang="en-IN" sz="1800" i="1" dirty="0">
              <a:solidFill>
                <a:srgbClr val="1F1F1F"/>
              </a:solidFill>
              <a:latin typeface="Comic Sans MS" panose="030F0702030302020204" pitchFamily="66" charset="0"/>
            </a:endParaRPr>
          </a:p>
        </p:txBody>
      </p:sp>
      <p:sp>
        <p:nvSpPr>
          <p:cNvPr id="32" name="TextBox 31">
            <a:extLst>
              <a:ext uri="{FF2B5EF4-FFF2-40B4-BE49-F238E27FC236}">
                <a16:creationId xmlns:a16="http://schemas.microsoft.com/office/drawing/2014/main" id="{0AF4B7E7-C1AD-4EBD-417C-6E53E74959C6}"/>
              </a:ext>
            </a:extLst>
          </p:cNvPr>
          <p:cNvSpPr txBox="1"/>
          <p:nvPr/>
        </p:nvSpPr>
        <p:spPr>
          <a:xfrm>
            <a:off x="367572" y="526035"/>
            <a:ext cx="4286632" cy="861774"/>
          </a:xfrm>
          <a:prstGeom prst="rect">
            <a:avLst/>
          </a:prstGeom>
          <a:noFill/>
        </p:spPr>
        <p:txBody>
          <a:bodyPr wrap="square" lIns="0" tIns="0" rIns="0" bIns="0" rtlCol="0">
            <a:spAutoFit/>
          </a:bodyPr>
          <a:lstStyle/>
          <a:p>
            <a:pPr algn="ctr"/>
            <a:r>
              <a:rPr lang="en-US" sz="2800" b="1" dirty="0">
                <a:solidFill>
                  <a:schemeClr val="accent5"/>
                </a:solidFill>
                <a:latin typeface="Comic Sans MS" panose="030F0702030302020204" pitchFamily="66" charset="0"/>
              </a:rPr>
              <a:t>APPLIANCE CONTROL   </a:t>
            </a:r>
          </a:p>
          <a:p>
            <a:pPr algn="ctr"/>
            <a:r>
              <a:rPr lang="en-US" sz="2800" b="1" dirty="0">
                <a:solidFill>
                  <a:schemeClr val="accent5"/>
                </a:solidFill>
                <a:latin typeface="Comic Sans MS" panose="030F0702030302020204" pitchFamily="66" charset="0"/>
              </a:rPr>
              <a:t>    USING TELEGRAM</a:t>
            </a:r>
            <a:endParaRPr lang="en-GB" sz="2800" b="1" dirty="0">
              <a:solidFill>
                <a:schemeClr val="accent5"/>
              </a:solidFill>
              <a:latin typeface="Comic Sans MS" panose="030F0702030302020204" pitchFamily="66" charset="0"/>
            </a:endParaRP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cxnSp>
        <p:nvCxnSpPr>
          <p:cNvPr id="22" name="Straight Connector 21">
            <a:extLst>
              <a:ext uri="{FF2B5EF4-FFF2-40B4-BE49-F238E27FC236}">
                <a16:creationId xmlns:a16="http://schemas.microsoft.com/office/drawing/2014/main" id="{D25EACF8-E3B6-B2FB-AF5D-3FD03B11D7BE}"/>
              </a:ext>
            </a:extLst>
          </p:cNvPr>
          <p:cNvCxnSpPr>
            <a:cxnSpLocks/>
          </p:cNvCxnSpPr>
          <p:nvPr/>
        </p:nvCxnSpPr>
        <p:spPr>
          <a:xfrm flipV="1">
            <a:off x="3151618" y="4143576"/>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0" name="Picture 1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5871" y="4168665"/>
            <a:ext cx="4507125" cy="2645112"/>
          </a:xfrm>
          <a:prstGeom prst="rect">
            <a:avLst/>
          </a:prstGeom>
          <a:noFill/>
          <a:ln>
            <a:noFill/>
          </a:ln>
        </p:spPr>
      </p:pic>
    </p:spTree>
    <p:extLst>
      <p:ext uri="{BB962C8B-B14F-4D97-AF65-F5344CB8AC3E}">
        <p14:creationId xmlns:p14="http://schemas.microsoft.com/office/powerpoint/2010/main" val="86606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326570" y="451784"/>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75717" y="887073"/>
            <a:ext cx="6494559" cy="2893100"/>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p>
          <a:p>
            <a:pPr algn="just"/>
            <a:r>
              <a:rPr lang="en-US" sz="1600" dirty="0">
                <a:solidFill>
                  <a:srgbClr val="1F1F1F"/>
                </a:solidFill>
                <a:latin typeface="Google Sans"/>
              </a:rPr>
              <a:t>The objective of project is to develop a device that dispenses a controlled amount of sanitizer, promotes hand sanitization by reminding individuals to sanitize before accessing a certain area, and contributes to reducing the spread of infectious diseases.</a:t>
            </a:r>
          </a:p>
          <a:p>
            <a:pPr algn="just"/>
            <a:r>
              <a:rPr lang="en-US" sz="1800" b="1" dirty="0">
                <a:solidFill>
                  <a:schemeClr val="accent5"/>
                </a:solidFill>
                <a:latin typeface="Google Sans"/>
              </a:rPr>
              <a:t>How it works : </a:t>
            </a:r>
          </a:p>
          <a:p>
            <a:pPr algn="just"/>
            <a:r>
              <a:rPr lang="en-US" sz="1600" dirty="0">
                <a:solidFill>
                  <a:srgbClr val="1F1F1F"/>
                </a:solidFill>
                <a:latin typeface="Google Sans"/>
              </a:rPr>
              <a:t>by integrating a device that dispenses a controlled amount of sanitizer, promoting regular hand sanitization. Additionally, the system includes a reminder mechanism to prompt individuals to sanitize before accessing a particular area, thereby encouraging hygienic practices and reducing the transmission of infectious diseases.</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06933"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10331399" y="4168664"/>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157203" y="1818697"/>
            <a:ext cx="3350777" cy="2215991"/>
          </a:xfrm>
          <a:prstGeom prst="rect">
            <a:avLst/>
          </a:prstGeom>
          <a:noFill/>
        </p:spPr>
        <p:txBody>
          <a:bodyPr wrap="square" lIns="0" tIns="0" rIns="0" bIns="0" rtlCol="0">
            <a:spAutoFit/>
          </a:bodyPr>
          <a:lstStyle/>
          <a:p>
            <a:pPr algn="just"/>
            <a:r>
              <a:rPr lang="en-US" sz="1800" i="1" dirty="0">
                <a:solidFill>
                  <a:srgbClr val="1F1F1F"/>
                </a:solidFill>
                <a:latin typeface="Comic Sans MS" panose="030F0702030302020204" pitchFamily="66" charset="0"/>
              </a:rPr>
              <a:t>Promote regular hand sanitization by dispensing controlled amounts of sanitizer and reminding individuals to sanitize before accessing specific areas, ultimately contributing to improved hygiene.</a:t>
            </a:r>
            <a:endParaRPr lang="en-IN" sz="1800" i="1" dirty="0">
              <a:solidFill>
                <a:srgbClr val="1F1F1F"/>
              </a:solidFill>
              <a:latin typeface="Comic Sans MS" panose="030F0702030302020204" pitchFamily="66" charset="0"/>
            </a:endParaRPr>
          </a:p>
        </p:txBody>
      </p:sp>
      <p:sp>
        <p:nvSpPr>
          <p:cNvPr id="32" name="TextBox 31">
            <a:extLst>
              <a:ext uri="{FF2B5EF4-FFF2-40B4-BE49-F238E27FC236}">
                <a16:creationId xmlns:a16="http://schemas.microsoft.com/office/drawing/2014/main" id="{0AF4B7E7-C1AD-4EBD-417C-6E53E74959C6}"/>
              </a:ext>
            </a:extLst>
          </p:cNvPr>
          <p:cNvSpPr txBox="1"/>
          <p:nvPr/>
        </p:nvSpPr>
        <p:spPr>
          <a:xfrm>
            <a:off x="367572" y="526035"/>
            <a:ext cx="4286632" cy="1292662"/>
          </a:xfrm>
          <a:prstGeom prst="rect">
            <a:avLst/>
          </a:prstGeom>
          <a:noFill/>
        </p:spPr>
        <p:txBody>
          <a:bodyPr wrap="square" lIns="0" tIns="0" rIns="0" bIns="0" rtlCol="0">
            <a:spAutoFit/>
          </a:bodyPr>
          <a:lstStyle/>
          <a:p>
            <a:pPr algn="ctr"/>
            <a:r>
              <a:rPr lang="en-US" sz="2800" b="1" dirty="0">
                <a:solidFill>
                  <a:schemeClr val="accent5"/>
                </a:solidFill>
                <a:latin typeface="Comic Sans MS" panose="030F0702030302020204" pitchFamily="66" charset="0"/>
              </a:rPr>
              <a:t>SMART HAND SANITIZATION MACHINE</a:t>
            </a:r>
            <a:endParaRPr lang="en-GB" sz="2800" b="1" dirty="0">
              <a:solidFill>
                <a:schemeClr val="accent5"/>
              </a:solidFill>
              <a:latin typeface="Comic Sans MS" panose="030F0702030302020204" pitchFamily="66" charset="0"/>
            </a:endParaRP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cxnSp>
        <p:nvCxnSpPr>
          <p:cNvPr id="22" name="Straight Connector 21">
            <a:extLst>
              <a:ext uri="{FF2B5EF4-FFF2-40B4-BE49-F238E27FC236}">
                <a16:creationId xmlns:a16="http://schemas.microsoft.com/office/drawing/2014/main" id="{D25EACF8-E3B6-B2FB-AF5D-3FD03B11D7BE}"/>
              </a:ext>
            </a:extLst>
          </p:cNvPr>
          <p:cNvCxnSpPr>
            <a:cxnSpLocks/>
          </p:cNvCxnSpPr>
          <p:nvPr/>
        </p:nvCxnSpPr>
        <p:spPr>
          <a:xfrm flipV="1">
            <a:off x="5606999" y="4143575"/>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19" name="Picture 18"/>
          <p:cNvPicPr/>
          <p:nvPr/>
        </p:nvPicPr>
        <p:blipFill>
          <a:blip r:embed="rId5">
            <a:extLst>
              <a:ext uri="{28A0092B-C50C-407E-A947-70E740481C1C}">
                <a14:useLocalDpi xmlns:a14="http://schemas.microsoft.com/office/drawing/2010/main" val="0"/>
              </a:ext>
            </a:extLst>
          </a:blip>
          <a:stretch>
            <a:fillRect/>
          </a:stretch>
        </p:blipFill>
        <p:spPr>
          <a:xfrm>
            <a:off x="2301288" y="4190955"/>
            <a:ext cx="3003029" cy="2575443"/>
          </a:xfrm>
          <a:prstGeom prst="rect">
            <a:avLst/>
          </a:prstGeom>
        </p:spPr>
      </p:pic>
      <p:pic>
        <p:nvPicPr>
          <p:cNvPr id="21" name="Picture 20"/>
          <p:cNvPicPr/>
          <p:nvPr/>
        </p:nvPicPr>
        <p:blipFill>
          <a:blip r:embed="rId6">
            <a:extLst>
              <a:ext uri="{28A0092B-C50C-407E-A947-70E740481C1C}">
                <a14:useLocalDpi xmlns:a14="http://schemas.microsoft.com/office/drawing/2010/main" val="0"/>
              </a:ext>
            </a:extLst>
          </a:blip>
          <a:stretch>
            <a:fillRect/>
          </a:stretch>
        </p:blipFill>
        <p:spPr>
          <a:xfrm>
            <a:off x="5923021" y="4237222"/>
            <a:ext cx="4049530" cy="2533084"/>
          </a:xfrm>
          <a:prstGeom prst="rect">
            <a:avLst/>
          </a:prstGeom>
        </p:spPr>
      </p:pic>
      <p:cxnSp>
        <p:nvCxnSpPr>
          <p:cNvPr id="24" name="Straight Connector 23">
            <a:extLst>
              <a:ext uri="{FF2B5EF4-FFF2-40B4-BE49-F238E27FC236}">
                <a16:creationId xmlns:a16="http://schemas.microsoft.com/office/drawing/2014/main" id="{D25EACF8-E3B6-B2FB-AF5D-3FD03B11D7BE}"/>
              </a:ext>
            </a:extLst>
          </p:cNvPr>
          <p:cNvCxnSpPr>
            <a:cxnSpLocks/>
          </p:cNvCxnSpPr>
          <p:nvPr/>
        </p:nvCxnSpPr>
        <p:spPr>
          <a:xfrm flipV="1">
            <a:off x="1923999" y="4143574"/>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77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326570" y="451784"/>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75717" y="779352"/>
            <a:ext cx="6494559" cy="3108543"/>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endParaRPr lang="en-GB" sz="1800" b="1" dirty="0">
              <a:solidFill>
                <a:schemeClr val="accent5"/>
              </a:solidFill>
              <a:latin typeface="Google Sans"/>
            </a:endParaRPr>
          </a:p>
          <a:p>
            <a:pPr algn="just"/>
            <a:r>
              <a:rPr lang="en-US" sz="1600" dirty="0">
                <a:solidFill>
                  <a:srgbClr val="1F1F1F"/>
                </a:solidFill>
                <a:latin typeface="Google Sans"/>
              </a:rPr>
              <a:t>Project objective is to design a home automation system that can be controlled using gestures, providing a hands-free and intuitive method for users to interact with and control appliances.</a:t>
            </a:r>
          </a:p>
          <a:p>
            <a:pPr algn="just"/>
            <a:endParaRPr lang="en-US" sz="1600" dirty="0">
              <a:solidFill>
                <a:srgbClr val="1F1F1F"/>
              </a:solidFill>
              <a:latin typeface="Google Sans"/>
            </a:endParaRPr>
          </a:p>
          <a:p>
            <a:pPr algn="just"/>
            <a:r>
              <a:rPr lang="en-US" sz="1800" b="1" dirty="0">
                <a:solidFill>
                  <a:schemeClr val="accent5"/>
                </a:solidFill>
                <a:latin typeface="Google Sans"/>
              </a:rPr>
              <a:t>How it works : </a:t>
            </a:r>
          </a:p>
          <a:p>
            <a:pPr algn="just"/>
            <a:r>
              <a:rPr lang="en-US" sz="1600" dirty="0">
                <a:solidFill>
                  <a:srgbClr val="1F1F1F"/>
                </a:solidFill>
                <a:latin typeface="Google Sans"/>
              </a:rPr>
              <a:t>by integrating a camera module to capture and interpret user gestures, allowing users to select and control appliances such as lights and fans through specific hand movements. Users can swipe through devices by moving a finger left or right to select, and switch the appliance ON or OFF by moving a finger upward or downward, offering a convenient and innovative method for home automation.</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06933"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10331399" y="4168664"/>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157203" y="1818697"/>
            <a:ext cx="3350777" cy="2215991"/>
          </a:xfrm>
          <a:prstGeom prst="rect">
            <a:avLst/>
          </a:prstGeom>
          <a:noFill/>
        </p:spPr>
        <p:txBody>
          <a:bodyPr wrap="square" lIns="0" tIns="0" rIns="0" bIns="0" rtlCol="0">
            <a:spAutoFit/>
          </a:bodyPr>
          <a:lstStyle/>
          <a:p>
            <a:pPr algn="just"/>
            <a:r>
              <a:rPr lang="en-US" sz="1800" i="1" dirty="0">
                <a:solidFill>
                  <a:srgbClr val="1F1F1F"/>
                </a:solidFill>
                <a:latin typeface="Comic Sans MS" panose="030F0702030302020204" pitchFamily="66" charset="0"/>
              </a:rPr>
              <a:t>A hands-free home automation solution, enabling users to control appliances using gestures captured and interpreted by a camera module, offering a seamless and interactive experience for controlling lights and fans.</a:t>
            </a:r>
            <a:endParaRPr lang="en-IN" sz="1800" i="1" dirty="0">
              <a:solidFill>
                <a:srgbClr val="1F1F1F"/>
              </a:solidFill>
              <a:latin typeface="Comic Sans MS" panose="030F0702030302020204" pitchFamily="66" charset="0"/>
            </a:endParaRPr>
          </a:p>
        </p:txBody>
      </p:sp>
      <p:sp>
        <p:nvSpPr>
          <p:cNvPr id="32" name="TextBox 31">
            <a:extLst>
              <a:ext uri="{FF2B5EF4-FFF2-40B4-BE49-F238E27FC236}">
                <a16:creationId xmlns:a16="http://schemas.microsoft.com/office/drawing/2014/main" id="{0AF4B7E7-C1AD-4EBD-417C-6E53E74959C6}"/>
              </a:ext>
            </a:extLst>
          </p:cNvPr>
          <p:cNvSpPr txBox="1"/>
          <p:nvPr/>
        </p:nvSpPr>
        <p:spPr>
          <a:xfrm>
            <a:off x="367572" y="526035"/>
            <a:ext cx="4286632" cy="1292662"/>
          </a:xfrm>
          <a:prstGeom prst="rect">
            <a:avLst/>
          </a:prstGeom>
          <a:noFill/>
        </p:spPr>
        <p:txBody>
          <a:bodyPr wrap="square" lIns="0" tIns="0" rIns="0" bIns="0" rtlCol="0">
            <a:spAutoFit/>
          </a:bodyPr>
          <a:lstStyle/>
          <a:p>
            <a:pPr algn="ctr"/>
            <a:r>
              <a:rPr lang="en-US" sz="2800" b="1" dirty="0">
                <a:solidFill>
                  <a:schemeClr val="accent5"/>
                </a:solidFill>
                <a:latin typeface="Comic Sans MS" panose="030F0702030302020204" pitchFamily="66" charset="0"/>
              </a:rPr>
              <a:t>GESTURE CONTROLLED LIGHT </a:t>
            </a:r>
          </a:p>
          <a:p>
            <a:pPr algn="ctr"/>
            <a:r>
              <a:rPr lang="en-US" sz="2800" b="1" dirty="0">
                <a:solidFill>
                  <a:schemeClr val="accent5"/>
                </a:solidFill>
                <a:latin typeface="Comic Sans MS" panose="030F0702030302020204" pitchFamily="66" charset="0"/>
              </a:rPr>
              <a:t>AUTOMATON</a:t>
            </a:r>
            <a:endParaRPr lang="en-GB" sz="2800" b="1" dirty="0">
              <a:solidFill>
                <a:schemeClr val="accent5"/>
              </a:solidFill>
              <a:latin typeface="Comic Sans MS" panose="030F0702030302020204" pitchFamily="66" charset="0"/>
            </a:endParaRP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cxnSp>
        <p:nvCxnSpPr>
          <p:cNvPr id="22" name="Straight Connector 21">
            <a:extLst>
              <a:ext uri="{FF2B5EF4-FFF2-40B4-BE49-F238E27FC236}">
                <a16:creationId xmlns:a16="http://schemas.microsoft.com/office/drawing/2014/main" id="{D25EACF8-E3B6-B2FB-AF5D-3FD03B11D7BE}"/>
              </a:ext>
            </a:extLst>
          </p:cNvPr>
          <p:cNvCxnSpPr>
            <a:cxnSpLocks/>
          </p:cNvCxnSpPr>
          <p:nvPr/>
        </p:nvCxnSpPr>
        <p:spPr>
          <a:xfrm flipV="1">
            <a:off x="5606999" y="4143575"/>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5EACF8-E3B6-B2FB-AF5D-3FD03B11D7BE}"/>
              </a:ext>
            </a:extLst>
          </p:cNvPr>
          <p:cNvCxnSpPr>
            <a:cxnSpLocks/>
          </p:cNvCxnSpPr>
          <p:nvPr/>
        </p:nvCxnSpPr>
        <p:spPr>
          <a:xfrm flipV="1">
            <a:off x="1923999" y="4143574"/>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5" name="Picture 24"/>
          <p:cNvPicPr/>
          <p:nvPr/>
        </p:nvPicPr>
        <p:blipFill>
          <a:blip r:embed="rId5" cstate="print">
            <a:extLst>
              <a:ext uri="{28A0092B-C50C-407E-A947-70E740481C1C}">
                <a14:useLocalDpi xmlns:a14="http://schemas.microsoft.com/office/drawing/2010/main" val="0"/>
              </a:ext>
            </a:extLst>
          </a:blip>
          <a:stretch>
            <a:fillRect/>
          </a:stretch>
        </p:blipFill>
        <p:spPr>
          <a:xfrm>
            <a:off x="2251710" y="4198607"/>
            <a:ext cx="2949704" cy="2560134"/>
          </a:xfrm>
          <a:prstGeom prst="rect">
            <a:avLst/>
          </a:prstGeom>
        </p:spPr>
      </p:pic>
      <p:pic>
        <p:nvPicPr>
          <p:cNvPr id="26" name="Picture 25"/>
          <p:cNvPicPr/>
          <p:nvPr/>
        </p:nvPicPr>
        <p:blipFill>
          <a:blip r:embed="rId6" cstate="print">
            <a:extLst>
              <a:ext uri="{28A0092B-C50C-407E-A947-70E740481C1C}">
                <a14:useLocalDpi xmlns:a14="http://schemas.microsoft.com/office/drawing/2010/main" val="0"/>
              </a:ext>
            </a:extLst>
          </a:blip>
          <a:stretch>
            <a:fillRect/>
          </a:stretch>
        </p:blipFill>
        <p:spPr>
          <a:xfrm>
            <a:off x="5899150" y="4143575"/>
            <a:ext cx="3998383" cy="2615166"/>
          </a:xfrm>
          <a:prstGeom prst="rect">
            <a:avLst/>
          </a:prstGeom>
        </p:spPr>
      </p:pic>
    </p:spTree>
    <p:extLst>
      <p:ext uri="{BB962C8B-B14F-4D97-AF65-F5344CB8AC3E}">
        <p14:creationId xmlns:p14="http://schemas.microsoft.com/office/powerpoint/2010/main" val="87879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831539"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284294" y="501960"/>
            <a:ext cx="10831539" cy="357826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080FF0A-BEC5-F69A-EF06-671406758EEA}"/>
              </a:ext>
            </a:extLst>
          </p:cNvPr>
          <p:cNvSpPr/>
          <p:nvPr/>
        </p:nvSpPr>
        <p:spPr>
          <a:xfrm>
            <a:off x="326570" y="1172817"/>
            <a:ext cx="747003" cy="290740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20337C6-B57A-891C-E169-F4F37041E8A7}"/>
              </a:ext>
            </a:extLst>
          </p:cNvPr>
          <p:cNvSpPr/>
          <p:nvPr/>
        </p:nvSpPr>
        <p:spPr>
          <a:xfrm>
            <a:off x="10859006" y="552584"/>
            <a:ext cx="278838" cy="357826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2"/>
            <a:ext cx="565731" cy="528784"/>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latin typeface="Arial" panose="020B0604020202020204" pitchFamily="34" charset="0"/>
                <a:cs typeface="Arial" panose="020B0604020202020204" pitchFamily="34" charset="0"/>
              </a:endParaRPr>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06753" y="373338"/>
            <a:ext cx="6349659" cy="4044249"/>
          </a:xfrm>
          <a:prstGeom prst="rect">
            <a:avLst/>
          </a:prstGeom>
          <a:noFill/>
        </p:spPr>
        <p:txBody>
          <a:bodyPr wrap="square" rtlCol="0" anchor="t">
            <a:spAutoFit/>
          </a:bodyPr>
          <a:lstStyle/>
          <a:p>
            <a:pPr algn="just">
              <a:lnSpc>
                <a:spcPct val="150000"/>
              </a:lnSpc>
            </a:pPr>
            <a:r>
              <a:rPr lang="en-GB" sz="1800" b="1" i="0" dirty="0">
                <a:solidFill>
                  <a:srgbClr val="00A4A7"/>
                </a:solidFill>
                <a:effectLst/>
                <a:latin typeface="Arial" panose="020B0604020202020204" pitchFamily="34" charset="0"/>
                <a:cs typeface="Arial" panose="020B0604020202020204" pitchFamily="34" charset="0"/>
              </a:rPr>
              <a:t>Project Objective: </a:t>
            </a:r>
          </a:p>
          <a:p>
            <a:pPr algn="just">
              <a:lnSpc>
                <a:spcPct val="150000"/>
              </a:lnSpc>
            </a:pPr>
            <a:r>
              <a:rPr lang="en-GB" sz="1400" b="0" i="0" dirty="0">
                <a:solidFill>
                  <a:srgbClr val="1F1F1F"/>
                </a:solidFill>
                <a:effectLst/>
                <a:latin typeface="Arial" panose="020B0604020202020204" pitchFamily="34" charset="0"/>
                <a:cs typeface="Arial" panose="020B0604020202020204" pitchFamily="34" charset="0"/>
              </a:rPr>
              <a:t>The smart clamp meter is a portable device that clips around a wire to measure the current coursing through it. This lets you monitor the real-time energy consumption of any appliance in your home. It even has a detachable CT coil for easy use on different-sized wires.</a:t>
            </a:r>
          </a:p>
          <a:p>
            <a:pPr algn="just">
              <a:lnSpc>
                <a:spcPct val="150000"/>
              </a:lnSpc>
            </a:pPr>
            <a:r>
              <a:rPr lang="en-GB" sz="1800" b="1" dirty="0">
                <a:solidFill>
                  <a:srgbClr val="00A4A7"/>
                </a:solidFill>
                <a:latin typeface="Arial" panose="020B0604020202020204" pitchFamily="34" charset="0"/>
                <a:cs typeface="Arial" panose="020B0604020202020204" pitchFamily="34" charset="0"/>
              </a:rPr>
              <a:t>How it Works:</a:t>
            </a:r>
          </a:p>
          <a:p>
            <a:pPr algn="just">
              <a:lnSpc>
                <a:spcPct val="150000"/>
              </a:lnSpc>
            </a:pPr>
            <a:r>
              <a:rPr lang="en-GB" sz="1400" b="0" i="0" dirty="0">
                <a:solidFill>
                  <a:srgbClr val="1F1F1F"/>
                </a:solidFill>
                <a:effectLst/>
                <a:latin typeface="Arial" panose="020B0604020202020204" pitchFamily="34" charset="0"/>
                <a:cs typeface="Arial" panose="020B0604020202020204" pitchFamily="34" charset="0"/>
              </a:rPr>
              <a:t>The built-in MCU (microcontroller unit) processes the data, and the battery keeps it powered. But the real magic happens through a companion mobile app. This app lets you remotely see how much energy your appliances are using, allowing you to optimize their usage and potentially save money on your electricity bill.</a:t>
            </a:r>
            <a:endParaRPr lang="en-GB" sz="1800" b="1" i="0" dirty="0">
              <a:solidFill>
                <a:srgbClr val="1F1F1F"/>
              </a:solidFill>
              <a:effectLst/>
              <a:latin typeface="Arial" panose="020B0604020202020204" pitchFamily="34" charset="0"/>
              <a:cs typeface="Arial" panose="020B0604020202020204" pitchFamily="34" charset="0"/>
            </a:endParaRPr>
          </a:p>
          <a:p>
            <a:pPr algn="just">
              <a:lnSpc>
                <a:spcPct val="150000"/>
              </a:lnSpc>
            </a:pPr>
            <a:endParaRPr lang="en-GB" sz="1050" b="1" i="0" dirty="0">
              <a:solidFill>
                <a:srgbClr val="1F1F1F"/>
              </a:solidFill>
              <a:effectLst/>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31539"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3432340" y="4168665"/>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70B4F5-6FC7-D03F-09B1-5AB02F11DDF4}"/>
              </a:ext>
            </a:extLst>
          </p:cNvPr>
          <p:cNvCxnSpPr>
            <a:cxnSpLocks/>
          </p:cNvCxnSpPr>
          <p:nvPr/>
        </p:nvCxnSpPr>
        <p:spPr>
          <a:xfrm flipV="1">
            <a:off x="6027000" y="4168665"/>
            <a:ext cx="0" cy="25538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pic>
        <p:nvPicPr>
          <p:cNvPr id="24" name="Picture 23">
            <a:extLst>
              <a:ext uri="{FF2B5EF4-FFF2-40B4-BE49-F238E27FC236}">
                <a16:creationId xmlns:a16="http://schemas.microsoft.com/office/drawing/2014/main" id="{80BB63B0-C921-D9BA-0F85-225029CF8BD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192724" y="1788895"/>
            <a:ext cx="3076887" cy="1723549"/>
          </a:xfrm>
          <a:prstGeom prst="rect">
            <a:avLst/>
          </a:prstGeom>
          <a:noFill/>
        </p:spPr>
        <p:txBody>
          <a:bodyPr wrap="square" lIns="0" tIns="0" rIns="0" bIns="0" rtlCol="0">
            <a:spAutoFit/>
          </a:bodyPr>
          <a:lstStyle/>
          <a:p>
            <a:pPr algn="just"/>
            <a:r>
              <a:rPr lang="en-GB" sz="1600" dirty="0">
                <a:solidFill>
                  <a:srgbClr val="1F1F1F"/>
                </a:solidFill>
                <a:effectLst/>
                <a:latin typeface="Arial" panose="020B0604020202020204" pitchFamily="34" charset="0"/>
                <a:cs typeface="Arial" panose="020B0604020202020204" pitchFamily="34" charset="0"/>
              </a:rPr>
              <a:t>“A smart clamp meter clips on any wire, letting you monitor appliance energy use in real time. Its detachable CT coil fits various wires, and the app keeps you informed – all to help you save power and money.”</a:t>
            </a:r>
            <a:r>
              <a:rPr lang="en-GB" sz="1600" dirty="0">
                <a:latin typeface="Arial" panose="020B0604020202020204" pitchFamily="34"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A33A06BC-F9A4-1D06-D4AB-D2D05C1F4C36}"/>
              </a:ext>
            </a:extLst>
          </p:cNvPr>
          <p:cNvCxnSpPr>
            <a:cxnSpLocks/>
          </p:cNvCxnSpPr>
          <p:nvPr/>
        </p:nvCxnSpPr>
        <p:spPr>
          <a:xfrm>
            <a:off x="7817514" y="6645699"/>
            <a:ext cx="0" cy="8"/>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003EE61-ED77-6884-F3A5-182B896A7334}"/>
              </a:ext>
            </a:extLst>
          </p:cNvPr>
          <p:cNvCxnSpPr>
            <a:cxnSpLocks/>
          </p:cNvCxnSpPr>
          <p:nvPr/>
        </p:nvCxnSpPr>
        <p:spPr>
          <a:xfrm flipV="1">
            <a:off x="4413057" y="660640"/>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505E0E9-877C-4B2D-9417-1D861D01DA43}"/>
              </a:ext>
            </a:extLst>
          </p:cNvPr>
          <p:cNvSpPr txBox="1"/>
          <p:nvPr/>
        </p:nvSpPr>
        <p:spPr>
          <a:xfrm>
            <a:off x="367572" y="660640"/>
            <a:ext cx="4045485" cy="461665"/>
          </a:xfrm>
          <a:prstGeom prst="rect">
            <a:avLst/>
          </a:prstGeom>
          <a:noFill/>
        </p:spPr>
        <p:txBody>
          <a:bodyPr wrap="square" lIns="0" tIns="0" rIns="0" bIns="0" rtlCol="0">
            <a:spAutoFit/>
          </a:bodyPr>
          <a:lstStyle/>
          <a:p>
            <a:pPr algn="ctr"/>
            <a:r>
              <a:rPr lang="en-GB" sz="3000" b="1" dirty="0">
                <a:solidFill>
                  <a:srgbClr val="00A4A7"/>
                </a:solidFill>
                <a:latin typeface="Arial" panose="020B0604020202020204" pitchFamily="34" charset="0"/>
                <a:ea typeface="+mj-ea"/>
                <a:cs typeface="Arial" panose="020B0604020202020204" pitchFamily="34" charset="0"/>
              </a:rPr>
              <a:t>Smart Clamp Meter</a:t>
            </a:r>
          </a:p>
        </p:txBody>
      </p:sp>
      <p:pic>
        <p:nvPicPr>
          <p:cNvPr id="12" name="Picture 11">
            <a:extLst>
              <a:ext uri="{FF2B5EF4-FFF2-40B4-BE49-F238E27FC236}">
                <a16:creationId xmlns:a16="http://schemas.microsoft.com/office/drawing/2014/main" id="{A55F9DD3-100F-2083-C0DF-40560B821904}"/>
              </a:ext>
            </a:extLst>
          </p:cNvPr>
          <p:cNvPicPr>
            <a:picLocks noChangeAspect="1"/>
          </p:cNvPicPr>
          <p:nvPr/>
        </p:nvPicPr>
        <p:blipFill>
          <a:blip r:embed="rId5"/>
          <a:stretch>
            <a:fillRect/>
          </a:stretch>
        </p:blipFill>
        <p:spPr>
          <a:xfrm>
            <a:off x="429883" y="4178229"/>
            <a:ext cx="2909365" cy="2500157"/>
          </a:xfrm>
          <a:prstGeom prst="rect">
            <a:avLst/>
          </a:prstGeom>
        </p:spPr>
      </p:pic>
      <p:pic>
        <p:nvPicPr>
          <p:cNvPr id="16" name="Picture 15">
            <a:extLst>
              <a:ext uri="{FF2B5EF4-FFF2-40B4-BE49-F238E27FC236}">
                <a16:creationId xmlns:a16="http://schemas.microsoft.com/office/drawing/2014/main" id="{14155AE9-72A0-0D7E-0102-5F6106ECB6E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247" t="8058" r="8515" b="7319"/>
          <a:stretch/>
        </p:blipFill>
        <p:spPr>
          <a:xfrm>
            <a:off x="3600034" y="4178120"/>
            <a:ext cx="2251846" cy="1199650"/>
          </a:xfrm>
          <a:prstGeom prst="rect">
            <a:avLst/>
          </a:prstGeom>
        </p:spPr>
      </p:pic>
      <p:pic>
        <p:nvPicPr>
          <p:cNvPr id="21" name="Picture 20">
            <a:extLst>
              <a:ext uri="{FF2B5EF4-FFF2-40B4-BE49-F238E27FC236}">
                <a16:creationId xmlns:a16="http://schemas.microsoft.com/office/drawing/2014/main" id="{3B3CF960-E171-6940-D9B6-85FD4765864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97403" y="5487850"/>
            <a:ext cx="2251846" cy="1157849"/>
          </a:xfrm>
          <a:prstGeom prst="rect">
            <a:avLst/>
          </a:prstGeom>
        </p:spPr>
      </p:pic>
      <p:grpSp>
        <p:nvGrpSpPr>
          <p:cNvPr id="45" name="Group 44">
            <a:extLst>
              <a:ext uri="{FF2B5EF4-FFF2-40B4-BE49-F238E27FC236}">
                <a16:creationId xmlns:a16="http://schemas.microsoft.com/office/drawing/2014/main" id="{B8DB3AB9-B34E-9B0E-7495-06FAB0E3C295}"/>
              </a:ext>
            </a:extLst>
          </p:cNvPr>
          <p:cNvGrpSpPr/>
          <p:nvPr/>
        </p:nvGrpSpPr>
        <p:grpSpPr>
          <a:xfrm>
            <a:off x="6197116" y="4192184"/>
            <a:ext cx="1204572" cy="2486202"/>
            <a:chOff x="5809490" y="4192184"/>
            <a:chExt cx="1204572" cy="2486202"/>
          </a:xfrm>
        </p:grpSpPr>
        <p:pic>
          <p:nvPicPr>
            <p:cNvPr id="28" name="Picture 2" descr="How to add and edit widgets on your iPhone - Apple Support">
              <a:extLst>
                <a:ext uri="{FF2B5EF4-FFF2-40B4-BE49-F238E27FC236}">
                  <a16:creationId xmlns:a16="http://schemas.microsoft.com/office/drawing/2014/main" id="{96263F1C-2A2D-1D42-998A-108E294C10A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09490" y="4192184"/>
              <a:ext cx="1204572" cy="248620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3C7F654B-B4CE-3D9B-1B48-958F24CCE6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36447" y="4313329"/>
              <a:ext cx="1149098" cy="2321518"/>
            </a:xfrm>
            <a:prstGeom prst="rect">
              <a:avLst/>
            </a:prstGeom>
            <a:effectLst>
              <a:softEdge rad="63500"/>
            </a:effectLst>
          </p:spPr>
        </p:pic>
      </p:grpSp>
      <p:grpSp>
        <p:nvGrpSpPr>
          <p:cNvPr id="41" name="Group 40">
            <a:extLst>
              <a:ext uri="{FF2B5EF4-FFF2-40B4-BE49-F238E27FC236}">
                <a16:creationId xmlns:a16="http://schemas.microsoft.com/office/drawing/2014/main" id="{81ECE30E-7775-97C0-F2C0-1415786AF636}"/>
              </a:ext>
            </a:extLst>
          </p:cNvPr>
          <p:cNvGrpSpPr/>
          <p:nvPr/>
        </p:nvGrpSpPr>
        <p:grpSpPr>
          <a:xfrm>
            <a:off x="7456296" y="4214932"/>
            <a:ext cx="1204572" cy="2486202"/>
            <a:chOff x="8519783" y="4244749"/>
            <a:chExt cx="1204572" cy="2486202"/>
          </a:xfrm>
        </p:grpSpPr>
        <p:pic>
          <p:nvPicPr>
            <p:cNvPr id="40" name="Picture 2" descr="How to add and edit widgets on your iPhone - Apple Support">
              <a:extLst>
                <a:ext uri="{FF2B5EF4-FFF2-40B4-BE49-F238E27FC236}">
                  <a16:creationId xmlns:a16="http://schemas.microsoft.com/office/drawing/2014/main" id="{B1A37E72-DB4E-36FB-3426-AE0CC1DB25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19783" y="4244749"/>
              <a:ext cx="1204572" cy="24862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nergy Management Widget">
              <a:extLst>
                <a:ext uri="{FF2B5EF4-FFF2-40B4-BE49-F238E27FC236}">
                  <a16:creationId xmlns:a16="http://schemas.microsoft.com/office/drawing/2014/main" id="{1B0D1DF6-D35A-22B8-EE62-17F7E525D6D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287" y="4428877"/>
              <a:ext cx="1023730" cy="218634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2" name="Straight Connector 41">
            <a:extLst>
              <a:ext uri="{FF2B5EF4-FFF2-40B4-BE49-F238E27FC236}">
                <a16:creationId xmlns:a16="http://schemas.microsoft.com/office/drawing/2014/main" id="{0A20D5D0-8486-8B30-9F0B-979FDCDE89AD}"/>
              </a:ext>
            </a:extLst>
          </p:cNvPr>
          <p:cNvCxnSpPr>
            <a:cxnSpLocks/>
          </p:cNvCxnSpPr>
          <p:nvPr/>
        </p:nvCxnSpPr>
        <p:spPr>
          <a:xfrm flipV="1">
            <a:off x="8753629" y="4181919"/>
            <a:ext cx="0" cy="25538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5C332182-9F89-345F-96BD-09FD3F69496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28748" y="4214933"/>
            <a:ext cx="1921205" cy="2463454"/>
          </a:xfrm>
          <a:prstGeom prst="rect">
            <a:avLst/>
          </a:prstGeom>
        </p:spPr>
      </p:pic>
    </p:spTree>
    <p:extLst>
      <p:ext uri="{BB962C8B-B14F-4D97-AF65-F5344CB8AC3E}">
        <p14:creationId xmlns:p14="http://schemas.microsoft.com/office/powerpoint/2010/main" val="245901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326570" y="451784"/>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75717" y="779352"/>
            <a:ext cx="6494559" cy="3108543"/>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endParaRPr lang="en-GB" sz="1800" b="1" dirty="0">
              <a:solidFill>
                <a:schemeClr val="accent5"/>
              </a:solidFill>
              <a:latin typeface="Google Sans"/>
            </a:endParaRPr>
          </a:p>
          <a:p>
            <a:pPr algn="just"/>
            <a:r>
              <a:rPr lang="en-US" sz="1600" dirty="0">
                <a:solidFill>
                  <a:srgbClr val="1F1F1F"/>
                </a:solidFill>
                <a:latin typeface="Google Sans"/>
              </a:rPr>
              <a:t>The objective of the "INTRUDER ALARM SYSTEM" project is to focus on farm monitoring and security, utilizing wireless intrusion detectors to detect the presence of humans, animals, or birds on the farm land and raise an alarm to deter intruders.</a:t>
            </a:r>
          </a:p>
          <a:p>
            <a:pPr algn="just"/>
            <a:r>
              <a:rPr lang="en-US" sz="1800" b="1" dirty="0">
                <a:solidFill>
                  <a:schemeClr val="accent5"/>
                </a:solidFill>
                <a:latin typeface="Google Sans"/>
              </a:rPr>
              <a:t>How it works : </a:t>
            </a:r>
          </a:p>
          <a:p>
            <a:pPr algn="just"/>
            <a:r>
              <a:rPr lang="en-US" sz="1600" dirty="0">
                <a:solidFill>
                  <a:srgbClr val="1F1F1F"/>
                </a:solidFill>
                <a:latin typeface="Google Sans"/>
              </a:rPr>
              <a:t>The project works by employing wireless intrusion detectors as sensors to detect the presence of humans, animals, or birds through visualization from cameras. When contact is made, the circuit is grounded, generating an input signal to indicate the presence of intruders. Subsequently, the system activates an alarm to deter intruders from the farm premises.</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06933"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10305998" y="4168664"/>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157203" y="1818697"/>
            <a:ext cx="3350777" cy="2215991"/>
          </a:xfrm>
          <a:prstGeom prst="rect">
            <a:avLst/>
          </a:prstGeom>
          <a:noFill/>
        </p:spPr>
        <p:txBody>
          <a:bodyPr wrap="square" lIns="0" tIns="0" rIns="0" bIns="0" rtlCol="0">
            <a:spAutoFit/>
          </a:bodyPr>
          <a:lstStyle/>
          <a:p>
            <a:pPr algn="just"/>
            <a:r>
              <a:rPr lang="en-US" sz="1800" i="1" dirty="0">
                <a:solidFill>
                  <a:srgbClr val="1F1F1F"/>
                </a:solidFill>
                <a:latin typeface="Comic Sans MS" panose="030F0702030302020204" pitchFamily="66" charset="0"/>
              </a:rPr>
              <a:t>Designed to enhance farm security by utilizing wireless intrusion detectors to detect and raise alarms in response to the presence of intruders, ultimately contributing to improved monitoring and protection of farm premises.</a:t>
            </a:r>
            <a:endParaRPr lang="en-IN" sz="1800" i="1" dirty="0">
              <a:solidFill>
                <a:srgbClr val="1F1F1F"/>
              </a:solidFill>
              <a:latin typeface="Comic Sans MS" panose="030F0702030302020204" pitchFamily="66" charset="0"/>
            </a:endParaRPr>
          </a:p>
        </p:txBody>
      </p:sp>
      <p:sp>
        <p:nvSpPr>
          <p:cNvPr id="32" name="TextBox 31">
            <a:extLst>
              <a:ext uri="{FF2B5EF4-FFF2-40B4-BE49-F238E27FC236}">
                <a16:creationId xmlns:a16="http://schemas.microsoft.com/office/drawing/2014/main" id="{0AF4B7E7-C1AD-4EBD-417C-6E53E74959C6}"/>
              </a:ext>
            </a:extLst>
          </p:cNvPr>
          <p:cNvSpPr txBox="1"/>
          <p:nvPr/>
        </p:nvSpPr>
        <p:spPr>
          <a:xfrm>
            <a:off x="367572" y="526035"/>
            <a:ext cx="4286632" cy="861774"/>
          </a:xfrm>
          <a:prstGeom prst="rect">
            <a:avLst/>
          </a:prstGeom>
          <a:noFill/>
        </p:spPr>
        <p:txBody>
          <a:bodyPr wrap="square" lIns="0" tIns="0" rIns="0" bIns="0" rtlCol="0">
            <a:spAutoFit/>
          </a:bodyPr>
          <a:lstStyle/>
          <a:p>
            <a:pPr algn="ctr"/>
            <a:r>
              <a:rPr lang="en-US" sz="2800" b="1" dirty="0">
                <a:solidFill>
                  <a:schemeClr val="accent5"/>
                </a:solidFill>
                <a:latin typeface="Comic Sans MS" panose="030F0702030302020204" pitchFamily="66" charset="0"/>
              </a:rPr>
              <a:t>INTRUDER ALARM SYSTEM </a:t>
            </a:r>
            <a:endParaRPr lang="en-GB" sz="2800" b="1" dirty="0">
              <a:solidFill>
                <a:schemeClr val="accent5"/>
              </a:solidFill>
              <a:latin typeface="Comic Sans MS" panose="030F0702030302020204" pitchFamily="66" charset="0"/>
            </a:endParaRP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cxnSp>
        <p:nvCxnSpPr>
          <p:cNvPr id="22" name="Straight Connector 21">
            <a:extLst>
              <a:ext uri="{FF2B5EF4-FFF2-40B4-BE49-F238E27FC236}">
                <a16:creationId xmlns:a16="http://schemas.microsoft.com/office/drawing/2014/main" id="{D25EACF8-E3B6-B2FB-AF5D-3FD03B11D7BE}"/>
              </a:ext>
            </a:extLst>
          </p:cNvPr>
          <p:cNvCxnSpPr>
            <a:cxnSpLocks/>
          </p:cNvCxnSpPr>
          <p:nvPr/>
        </p:nvCxnSpPr>
        <p:spPr>
          <a:xfrm flipV="1">
            <a:off x="5844075" y="4143575"/>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5EACF8-E3B6-B2FB-AF5D-3FD03B11D7BE}"/>
              </a:ext>
            </a:extLst>
          </p:cNvPr>
          <p:cNvCxnSpPr>
            <a:cxnSpLocks/>
          </p:cNvCxnSpPr>
          <p:nvPr/>
        </p:nvCxnSpPr>
        <p:spPr>
          <a:xfrm flipV="1">
            <a:off x="1771593" y="4143574"/>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1" name="Picture 20"/>
          <p:cNvPicPr/>
          <p:nvPr/>
        </p:nvPicPr>
        <p:blipFill rotWithShape="1">
          <a:blip r:embed="rId5" cstate="print">
            <a:extLst>
              <a:ext uri="{28A0092B-C50C-407E-A947-70E740481C1C}">
                <a14:useLocalDpi xmlns:a14="http://schemas.microsoft.com/office/drawing/2010/main" val="0"/>
              </a:ext>
            </a:extLst>
          </a:blip>
          <a:srcRect b="50000"/>
          <a:stretch/>
        </p:blipFill>
        <p:spPr>
          <a:xfrm>
            <a:off x="2019322" y="4143573"/>
            <a:ext cx="3587678" cy="2609611"/>
          </a:xfrm>
          <a:prstGeom prst="rect">
            <a:avLst/>
          </a:prstGeom>
        </p:spPr>
      </p:pic>
      <p:pic>
        <p:nvPicPr>
          <p:cNvPr id="27" name="Picture 26"/>
          <p:cNvPicPr/>
          <p:nvPr/>
        </p:nvPicPr>
        <p:blipFill rotWithShape="1">
          <a:blip r:embed="rId5" cstate="print">
            <a:extLst>
              <a:ext uri="{28A0092B-C50C-407E-A947-70E740481C1C}">
                <a14:useLocalDpi xmlns:a14="http://schemas.microsoft.com/office/drawing/2010/main" val="0"/>
              </a:ext>
            </a:extLst>
          </a:blip>
          <a:srcRect t="47711"/>
          <a:stretch/>
        </p:blipFill>
        <p:spPr>
          <a:xfrm>
            <a:off x="6095532" y="4185910"/>
            <a:ext cx="3903602" cy="2624926"/>
          </a:xfrm>
          <a:prstGeom prst="rect">
            <a:avLst/>
          </a:prstGeom>
        </p:spPr>
      </p:pic>
    </p:spTree>
    <p:extLst>
      <p:ext uri="{BB962C8B-B14F-4D97-AF65-F5344CB8AC3E}">
        <p14:creationId xmlns:p14="http://schemas.microsoft.com/office/powerpoint/2010/main" val="376709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831539"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284294" y="501960"/>
            <a:ext cx="10831539" cy="357826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172817"/>
            <a:ext cx="747003" cy="290740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7" name="Rectangle 6">
            <a:extLst>
              <a:ext uri="{FF2B5EF4-FFF2-40B4-BE49-F238E27FC236}">
                <a16:creationId xmlns:a16="http://schemas.microsoft.com/office/drawing/2014/main" id="{D20337C6-B57A-891C-E169-F4F37041E8A7}"/>
              </a:ext>
            </a:extLst>
          </p:cNvPr>
          <p:cNvSpPr/>
          <p:nvPr/>
        </p:nvSpPr>
        <p:spPr>
          <a:xfrm>
            <a:off x="10859006" y="552584"/>
            <a:ext cx="278838" cy="357826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487336" y="653615"/>
            <a:ext cx="6349659" cy="3341556"/>
          </a:xfrm>
          <a:prstGeom prst="rect">
            <a:avLst/>
          </a:prstGeom>
          <a:noFill/>
        </p:spPr>
        <p:txBody>
          <a:bodyPr wrap="square" rtlCol="0" anchor="t">
            <a:spAutoFit/>
          </a:bodyPr>
          <a:lstStyle/>
          <a:p>
            <a:pPr algn="just">
              <a:lnSpc>
                <a:spcPct val="150000"/>
              </a:lnSpc>
            </a:pPr>
            <a:r>
              <a:rPr lang="en-GB" sz="1600" b="1" i="0" dirty="0">
                <a:solidFill>
                  <a:schemeClr val="accent5"/>
                </a:solidFill>
                <a:effectLst/>
                <a:latin typeface="Google Sans"/>
              </a:rPr>
              <a:t>Project Objective: </a:t>
            </a:r>
          </a:p>
          <a:p>
            <a:pPr algn="just">
              <a:lnSpc>
                <a:spcPct val="150000"/>
              </a:lnSpc>
            </a:pPr>
            <a:r>
              <a:rPr lang="en-GB" sz="1200" b="0" i="0" dirty="0">
                <a:solidFill>
                  <a:srgbClr val="1F1F1F"/>
                </a:solidFill>
                <a:effectLst/>
                <a:latin typeface="Google Sans"/>
              </a:rPr>
              <a:t>This portable device seamlessly integrates with your existing electrical outlets, offering a suite of features to manage your appliances and optimize energy usage.</a:t>
            </a:r>
            <a:endParaRPr lang="en-GB" sz="1600" b="1" i="0" dirty="0">
              <a:solidFill>
                <a:srgbClr val="1F1F1F"/>
              </a:solidFill>
              <a:effectLst/>
              <a:latin typeface="Google Sans"/>
            </a:endParaRPr>
          </a:p>
          <a:p>
            <a:pPr algn="just">
              <a:lnSpc>
                <a:spcPct val="150000"/>
              </a:lnSpc>
            </a:pPr>
            <a:r>
              <a:rPr lang="en-IN" sz="1600" b="1" i="0" dirty="0">
                <a:solidFill>
                  <a:schemeClr val="accent5"/>
                </a:solidFill>
                <a:effectLst/>
                <a:latin typeface="Google Sans"/>
              </a:rPr>
              <a:t>what it offers:</a:t>
            </a:r>
            <a:endParaRPr lang="en-GB" sz="2000" b="1" dirty="0">
              <a:solidFill>
                <a:schemeClr val="accent5"/>
              </a:solidFill>
              <a:latin typeface="Google Sans"/>
            </a:endParaRPr>
          </a:p>
          <a:p>
            <a:pPr algn="l">
              <a:lnSpc>
                <a:spcPct val="150000"/>
              </a:lnSpc>
              <a:buFont typeface="Arial" panose="020B0604020202020204" pitchFamily="34" charset="0"/>
              <a:buChar char="•"/>
            </a:pPr>
            <a:r>
              <a:rPr lang="en-GB" sz="1200" b="1" i="0" dirty="0">
                <a:solidFill>
                  <a:srgbClr val="1F1F1F"/>
                </a:solidFill>
                <a:effectLst/>
                <a:latin typeface="Google Sans"/>
              </a:rPr>
              <a:t>Remote Control:</a:t>
            </a:r>
            <a:r>
              <a:rPr lang="en-GB" sz="1200" b="0" i="0" dirty="0">
                <a:solidFill>
                  <a:srgbClr val="1F1F1F"/>
                </a:solidFill>
                <a:effectLst/>
                <a:latin typeface="Google Sans"/>
              </a:rPr>
              <a:t> Power electronics on or off from anywhere using a user-friendly mobile app.</a:t>
            </a:r>
          </a:p>
          <a:p>
            <a:pPr algn="l">
              <a:lnSpc>
                <a:spcPct val="150000"/>
              </a:lnSpc>
              <a:buFont typeface="Arial" panose="020B0604020202020204" pitchFamily="34" charset="0"/>
              <a:buChar char="•"/>
            </a:pPr>
            <a:r>
              <a:rPr lang="en-GB" sz="1200" b="1" i="0" dirty="0">
                <a:solidFill>
                  <a:srgbClr val="1F1F1F"/>
                </a:solidFill>
                <a:effectLst/>
                <a:latin typeface="Google Sans"/>
              </a:rPr>
              <a:t>Energy Monitoring:</a:t>
            </a:r>
            <a:r>
              <a:rPr lang="en-GB" sz="1200" b="0" i="0" dirty="0">
                <a:solidFill>
                  <a:srgbClr val="1F1F1F"/>
                </a:solidFill>
                <a:effectLst/>
                <a:latin typeface="Google Sans"/>
              </a:rPr>
              <a:t> Track real-time energy consumption and gain insights into appliance efficiency.</a:t>
            </a:r>
          </a:p>
          <a:p>
            <a:pPr algn="l">
              <a:lnSpc>
                <a:spcPct val="150000"/>
              </a:lnSpc>
              <a:buFont typeface="Arial" panose="020B0604020202020204" pitchFamily="34" charset="0"/>
              <a:buChar char="•"/>
            </a:pPr>
            <a:r>
              <a:rPr lang="en-GB" sz="1200" b="1" i="0" dirty="0">
                <a:solidFill>
                  <a:srgbClr val="1F1F1F"/>
                </a:solidFill>
                <a:effectLst/>
                <a:latin typeface="Google Sans"/>
              </a:rPr>
              <a:t>Device Utility Tracking:</a:t>
            </a:r>
            <a:r>
              <a:rPr lang="en-GB" sz="1200" b="0" i="0" dirty="0">
                <a:solidFill>
                  <a:srgbClr val="1F1F1F"/>
                </a:solidFill>
                <a:effectLst/>
                <a:latin typeface="Google Sans"/>
              </a:rPr>
              <a:t> Identify "phantom loads" and hidden energy drains.</a:t>
            </a:r>
          </a:p>
          <a:p>
            <a:pPr algn="l">
              <a:lnSpc>
                <a:spcPct val="150000"/>
              </a:lnSpc>
              <a:buFont typeface="Arial" panose="020B0604020202020204" pitchFamily="34" charset="0"/>
              <a:buChar char="•"/>
            </a:pPr>
            <a:r>
              <a:rPr lang="en-GB" sz="1200" b="1" i="0" dirty="0">
                <a:solidFill>
                  <a:srgbClr val="1F1F1F"/>
                </a:solidFill>
                <a:effectLst/>
                <a:latin typeface="Google Sans"/>
              </a:rPr>
              <a:t>IoT Cloud Connectivity:</a:t>
            </a:r>
            <a:r>
              <a:rPr lang="en-GB" sz="1200" b="0" i="0" dirty="0">
                <a:solidFill>
                  <a:srgbClr val="1F1F1F"/>
                </a:solidFill>
                <a:effectLst/>
                <a:latin typeface="Google Sans"/>
              </a:rPr>
              <a:t> Connect seamlessly to the cloud for secure data storage and access.</a:t>
            </a:r>
          </a:p>
          <a:p>
            <a:pPr algn="l">
              <a:lnSpc>
                <a:spcPct val="150000"/>
              </a:lnSpc>
              <a:buFont typeface="Arial" panose="020B0604020202020204" pitchFamily="34" charset="0"/>
              <a:buChar char="•"/>
            </a:pPr>
            <a:r>
              <a:rPr lang="en-GB" sz="1200" b="1" i="0" dirty="0">
                <a:solidFill>
                  <a:srgbClr val="1F1F1F"/>
                </a:solidFill>
                <a:effectLst/>
                <a:latin typeface="Google Sans"/>
              </a:rPr>
              <a:t>Anomaly Detection:</a:t>
            </a:r>
            <a:r>
              <a:rPr lang="en-GB" sz="1200" b="0" i="0" dirty="0">
                <a:solidFill>
                  <a:srgbClr val="1F1F1F"/>
                </a:solidFill>
                <a:effectLst/>
                <a:latin typeface="Google Sans"/>
              </a:rPr>
              <a:t> Monitor for electrical parameter fluctuations and potential safety hazards.</a:t>
            </a:r>
          </a:p>
          <a:p>
            <a:pPr algn="l">
              <a:lnSpc>
                <a:spcPct val="150000"/>
              </a:lnSpc>
              <a:buFont typeface="Arial" panose="020B0604020202020204" pitchFamily="34" charset="0"/>
              <a:buChar char="•"/>
            </a:pPr>
            <a:r>
              <a:rPr lang="en-GB" sz="1200" b="1" i="0" dirty="0">
                <a:solidFill>
                  <a:srgbClr val="1F1F1F"/>
                </a:solidFill>
                <a:effectLst/>
                <a:latin typeface="Google Sans"/>
              </a:rPr>
              <a:t>Smart Alerts:</a:t>
            </a:r>
            <a:r>
              <a:rPr lang="en-GB" sz="1200" b="0" i="0" dirty="0">
                <a:solidFill>
                  <a:srgbClr val="1F1F1F"/>
                </a:solidFill>
                <a:effectLst/>
                <a:latin typeface="Google Sans"/>
              </a:rPr>
              <a:t> Receive notifications for heavy energy usage and tariff changes based on your location's electricity plans.</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31539"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2446918" y="4168665"/>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70B4F5-6FC7-D03F-09B1-5AB02F11DDF4}"/>
              </a:ext>
            </a:extLst>
          </p:cNvPr>
          <p:cNvCxnSpPr>
            <a:cxnSpLocks/>
          </p:cNvCxnSpPr>
          <p:nvPr/>
        </p:nvCxnSpPr>
        <p:spPr>
          <a:xfrm flipV="1">
            <a:off x="4969655" y="4181919"/>
            <a:ext cx="0" cy="25538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pic>
        <p:nvPicPr>
          <p:cNvPr id="24" name="Picture 23">
            <a:extLst>
              <a:ext uri="{FF2B5EF4-FFF2-40B4-BE49-F238E27FC236}">
                <a16:creationId xmlns:a16="http://schemas.microsoft.com/office/drawing/2014/main" id="{80BB63B0-C921-D9BA-0F85-225029CF8BD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225563" y="1480230"/>
            <a:ext cx="2986368" cy="1980286"/>
          </a:xfrm>
          <a:prstGeom prst="rect">
            <a:avLst/>
          </a:prstGeom>
          <a:noFill/>
        </p:spPr>
        <p:txBody>
          <a:bodyPr wrap="square" lIns="0" tIns="0" rIns="0" bIns="0" rtlCol="0">
            <a:spAutoFit/>
          </a:bodyPr>
          <a:lstStyle/>
          <a:p>
            <a:pPr algn="just">
              <a:lnSpc>
                <a:spcPct val="150000"/>
              </a:lnSpc>
            </a:pPr>
            <a:r>
              <a:rPr lang="en-GB" sz="2000" dirty="0">
                <a:solidFill>
                  <a:srgbClr val="1F1F1F"/>
                </a:solidFill>
                <a:effectLst/>
                <a:latin typeface="Comic Sans MS" panose="030F0702030302020204" pitchFamily="66" charset="0"/>
              </a:rPr>
              <a:t>“</a:t>
            </a:r>
            <a:r>
              <a:rPr lang="en-GB" sz="1600" dirty="0">
                <a:solidFill>
                  <a:srgbClr val="1F1F1F"/>
                </a:solidFill>
                <a:effectLst/>
                <a:latin typeface="Comic Sans MS" panose="030F0702030302020204" pitchFamily="66" charset="0"/>
              </a:rPr>
              <a:t>The smart plug empowers you to take control of your home's energy ecosystem, promoting efficiency, savings, and peace of mind.</a:t>
            </a:r>
            <a:r>
              <a:rPr lang="en-GB" sz="2000" dirty="0">
                <a:solidFill>
                  <a:srgbClr val="1F1F1F"/>
                </a:solidFill>
                <a:effectLst/>
                <a:latin typeface="Comic Sans MS" panose="030F0702030302020204" pitchFamily="66" charset="0"/>
              </a:rPr>
              <a:t>”</a:t>
            </a:r>
            <a:endParaRPr lang="en-IN" sz="2800" dirty="0">
              <a:latin typeface="Comic Sans MS" panose="030F0702030302020204" pitchFamily="66" charset="0"/>
            </a:endParaRPr>
          </a:p>
        </p:txBody>
      </p:sp>
      <p:cxnSp>
        <p:nvCxnSpPr>
          <p:cNvPr id="30" name="Straight Connector 29">
            <a:extLst>
              <a:ext uri="{FF2B5EF4-FFF2-40B4-BE49-F238E27FC236}">
                <a16:creationId xmlns:a16="http://schemas.microsoft.com/office/drawing/2014/main" id="{A33A06BC-F9A4-1D06-D4AB-D2D05C1F4C36}"/>
              </a:ext>
            </a:extLst>
          </p:cNvPr>
          <p:cNvCxnSpPr>
            <a:cxnSpLocks/>
          </p:cNvCxnSpPr>
          <p:nvPr/>
        </p:nvCxnSpPr>
        <p:spPr>
          <a:xfrm>
            <a:off x="7817514" y="6645699"/>
            <a:ext cx="0" cy="8"/>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003EE61-ED77-6884-F3A5-182B896A7334}"/>
              </a:ext>
            </a:extLst>
          </p:cNvPr>
          <p:cNvCxnSpPr>
            <a:cxnSpLocks/>
          </p:cNvCxnSpPr>
          <p:nvPr/>
        </p:nvCxnSpPr>
        <p:spPr>
          <a:xfrm flipV="1">
            <a:off x="4413057" y="660640"/>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505E0E9-877C-4B2D-9417-1D861D01DA43}"/>
              </a:ext>
            </a:extLst>
          </p:cNvPr>
          <p:cNvSpPr txBox="1"/>
          <p:nvPr/>
        </p:nvSpPr>
        <p:spPr>
          <a:xfrm>
            <a:off x="367572" y="660640"/>
            <a:ext cx="4045485" cy="430887"/>
          </a:xfrm>
          <a:prstGeom prst="rect">
            <a:avLst/>
          </a:prstGeom>
          <a:noFill/>
        </p:spPr>
        <p:txBody>
          <a:bodyPr wrap="square" lIns="0" tIns="0" rIns="0" bIns="0" rtlCol="0">
            <a:spAutoFit/>
          </a:bodyPr>
          <a:lstStyle/>
          <a:p>
            <a:pPr algn="ctr"/>
            <a:r>
              <a:rPr lang="en-GB" sz="2800" b="1" dirty="0">
                <a:solidFill>
                  <a:schemeClr val="accent5"/>
                </a:solidFill>
                <a:latin typeface="Comic Sans MS" panose="030F0702030302020204" pitchFamily="66" charset="0"/>
              </a:rPr>
              <a:t>Smart Plug – 16A</a:t>
            </a:r>
          </a:p>
        </p:txBody>
      </p:sp>
      <p:pic>
        <p:nvPicPr>
          <p:cNvPr id="40" name="Picture 2" descr="How to add and edit widgets on your iPhone - Apple Support">
            <a:extLst>
              <a:ext uri="{FF2B5EF4-FFF2-40B4-BE49-F238E27FC236}">
                <a16:creationId xmlns:a16="http://schemas.microsoft.com/office/drawing/2014/main" id="{B1A37E72-DB4E-36FB-3426-AE0CC1DB25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50433" y="4214932"/>
            <a:ext cx="1204572" cy="24862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nergy Management Widget">
            <a:extLst>
              <a:ext uri="{FF2B5EF4-FFF2-40B4-BE49-F238E27FC236}">
                <a16:creationId xmlns:a16="http://schemas.microsoft.com/office/drawing/2014/main" id="{1B0D1DF6-D35A-22B8-EE62-17F7E525D6D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37937" y="4399060"/>
            <a:ext cx="1023730" cy="2186346"/>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0A20D5D0-8486-8B30-9F0B-979FDCDE89AD}"/>
              </a:ext>
            </a:extLst>
          </p:cNvPr>
          <p:cNvCxnSpPr>
            <a:cxnSpLocks/>
          </p:cNvCxnSpPr>
          <p:nvPr/>
        </p:nvCxnSpPr>
        <p:spPr>
          <a:xfrm flipV="1">
            <a:off x="7599530" y="4181919"/>
            <a:ext cx="0" cy="25538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5682BD6-E45E-59AF-AC45-70CCB04C86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9110" y="4181918"/>
            <a:ext cx="1905962" cy="2519215"/>
          </a:xfrm>
          <a:prstGeom prst="rect">
            <a:avLst/>
          </a:prstGeom>
        </p:spPr>
      </p:pic>
      <p:pic>
        <p:nvPicPr>
          <p:cNvPr id="20" name="Picture 19">
            <a:extLst>
              <a:ext uri="{FF2B5EF4-FFF2-40B4-BE49-F238E27FC236}">
                <a16:creationId xmlns:a16="http://schemas.microsoft.com/office/drawing/2014/main" id="{716C69C2-8AAE-8DBB-DE4D-F2601AF60581}"/>
              </a:ext>
            </a:extLst>
          </p:cNvPr>
          <p:cNvPicPr>
            <a:picLocks noChangeAspect="1"/>
          </p:cNvPicPr>
          <p:nvPr/>
        </p:nvPicPr>
        <p:blipFill rotWithShape="1">
          <a:blip r:embed="rId8"/>
          <a:srcRect t="1731"/>
          <a:stretch/>
        </p:blipFill>
        <p:spPr>
          <a:xfrm>
            <a:off x="2598766" y="4203001"/>
            <a:ext cx="2282718" cy="2498132"/>
          </a:xfrm>
          <a:prstGeom prst="rect">
            <a:avLst/>
          </a:prstGeom>
        </p:spPr>
      </p:pic>
      <p:pic>
        <p:nvPicPr>
          <p:cNvPr id="25" name="Picture 24">
            <a:extLst>
              <a:ext uri="{FF2B5EF4-FFF2-40B4-BE49-F238E27FC236}">
                <a16:creationId xmlns:a16="http://schemas.microsoft.com/office/drawing/2014/main" id="{3079409C-C711-B680-81C4-E9400BD6AA8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699" t="9530" r="6400" b="33075"/>
          <a:stretch/>
        </p:blipFill>
        <p:spPr>
          <a:xfrm>
            <a:off x="7722054" y="4248496"/>
            <a:ext cx="3265366" cy="2452638"/>
          </a:xfrm>
          <a:prstGeom prst="rect">
            <a:avLst/>
          </a:prstGeom>
        </p:spPr>
      </p:pic>
      <p:pic>
        <p:nvPicPr>
          <p:cNvPr id="26" name="Picture 2" descr="How to add and edit widgets on your iPhone - Apple Support">
            <a:extLst>
              <a:ext uri="{FF2B5EF4-FFF2-40B4-BE49-F238E27FC236}">
                <a16:creationId xmlns:a16="http://schemas.microsoft.com/office/drawing/2014/main" id="{93681DBA-2D5C-6A92-E059-E7D5F6620F7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2509" y="4181918"/>
            <a:ext cx="1204572" cy="248620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61E4331C-52D8-8990-B95F-C4B1F1F14C9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5438" b="13896"/>
          <a:stretch/>
        </p:blipFill>
        <p:spPr>
          <a:xfrm>
            <a:off x="6418494" y="4399580"/>
            <a:ext cx="1043745" cy="2185826"/>
          </a:xfrm>
          <a:prstGeom prst="rect">
            <a:avLst/>
          </a:prstGeom>
          <a:effectLst>
            <a:softEdge rad="31750"/>
          </a:effectLst>
        </p:spPr>
      </p:pic>
    </p:spTree>
    <p:extLst>
      <p:ext uri="{BB962C8B-B14F-4D97-AF65-F5344CB8AC3E}">
        <p14:creationId xmlns:p14="http://schemas.microsoft.com/office/powerpoint/2010/main" val="224518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831539"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284294" y="501960"/>
            <a:ext cx="10831539" cy="357826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172817"/>
            <a:ext cx="747003" cy="290740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7" name="Rectangle 6">
            <a:extLst>
              <a:ext uri="{FF2B5EF4-FFF2-40B4-BE49-F238E27FC236}">
                <a16:creationId xmlns:a16="http://schemas.microsoft.com/office/drawing/2014/main" id="{D20337C6-B57A-891C-E169-F4F37041E8A7}"/>
              </a:ext>
            </a:extLst>
          </p:cNvPr>
          <p:cNvSpPr/>
          <p:nvPr/>
        </p:nvSpPr>
        <p:spPr>
          <a:xfrm>
            <a:off x="10859006" y="552584"/>
            <a:ext cx="278838" cy="357826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487336" y="590136"/>
            <a:ext cx="6349659" cy="3468514"/>
          </a:xfrm>
          <a:prstGeom prst="rect">
            <a:avLst/>
          </a:prstGeom>
          <a:noFill/>
        </p:spPr>
        <p:txBody>
          <a:bodyPr wrap="square" rtlCol="0" anchor="t">
            <a:spAutoFit/>
          </a:bodyPr>
          <a:lstStyle/>
          <a:p>
            <a:pPr algn="just">
              <a:lnSpc>
                <a:spcPct val="150000"/>
              </a:lnSpc>
            </a:pPr>
            <a:r>
              <a:rPr lang="en-GB" sz="1600" b="1" i="0" dirty="0">
                <a:solidFill>
                  <a:schemeClr val="accent5"/>
                </a:solidFill>
                <a:effectLst/>
                <a:latin typeface="Google Sans"/>
              </a:rPr>
              <a:t>Project Objective: </a:t>
            </a:r>
          </a:p>
          <a:p>
            <a:pPr algn="just">
              <a:lnSpc>
                <a:spcPct val="150000"/>
              </a:lnSpc>
            </a:pPr>
            <a:r>
              <a:rPr lang="en-GB" sz="1050" b="0" i="0" dirty="0">
                <a:solidFill>
                  <a:srgbClr val="1F1F1F"/>
                </a:solidFill>
                <a:effectLst/>
                <a:latin typeface="Google Sans"/>
              </a:rPr>
              <a:t>The smart meter revolutionizes how you manage your electricity consumption. Installed at your electrical panel, this compact device tracks power usage across individual circuits, providing a clear picture of your energy landscape.</a:t>
            </a:r>
          </a:p>
          <a:p>
            <a:pPr algn="just">
              <a:lnSpc>
                <a:spcPct val="150000"/>
              </a:lnSpc>
            </a:pPr>
            <a:r>
              <a:rPr lang="en-IN" sz="1600" b="1" i="0" dirty="0">
                <a:solidFill>
                  <a:schemeClr val="accent5"/>
                </a:solidFill>
                <a:effectLst/>
                <a:latin typeface="Google Sans"/>
              </a:rPr>
              <a:t>what it offers:</a:t>
            </a:r>
            <a:endParaRPr lang="en-GB" sz="2000" b="1" dirty="0">
              <a:solidFill>
                <a:schemeClr val="accent5"/>
              </a:solidFill>
              <a:latin typeface="Google Sans"/>
            </a:endParaRPr>
          </a:p>
          <a:p>
            <a:pPr algn="l">
              <a:lnSpc>
                <a:spcPct val="150000"/>
              </a:lnSpc>
              <a:buFont typeface="Arial" panose="020B0604020202020204" pitchFamily="34" charset="0"/>
              <a:buChar char="•"/>
            </a:pPr>
            <a:r>
              <a:rPr lang="en-GB" sz="1200" b="1" i="0" dirty="0">
                <a:solidFill>
                  <a:srgbClr val="1F1F1F"/>
                </a:solidFill>
                <a:effectLst/>
                <a:latin typeface="Google Sans"/>
              </a:rPr>
              <a:t>Remote Control:</a:t>
            </a:r>
            <a:r>
              <a:rPr lang="en-GB" sz="1200" b="0" i="0" dirty="0">
                <a:solidFill>
                  <a:srgbClr val="1F1F1F"/>
                </a:solidFill>
                <a:effectLst/>
                <a:latin typeface="Google Sans"/>
              </a:rPr>
              <a:t> Power electronics on or off from anywhere using a user-friendly mobile app.</a:t>
            </a:r>
          </a:p>
          <a:p>
            <a:pPr algn="l">
              <a:lnSpc>
                <a:spcPct val="150000"/>
              </a:lnSpc>
              <a:buFont typeface="Arial" panose="020B0604020202020204" pitchFamily="34" charset="0"/>
              <a:buChar char="•"/>
            </a:pPr>
            <a:r>
              <a:rPr lang="en-GB" sz="1200" b="1" i="0" dirty="0">
                <a:solidFill>
                  <a:srgbClr val="1F1F1F"/>
                </a:solidFill>
                <a:effectLst/>
                <a:latin typeface="Google Sans"/>
              </a:rPr>
              <a:t>Energy Monitoring:</a:t>
            </a:r>
            <a:r>
              <a:rPr lang="en-GB" sz="1200" b="0" i="0" dirty="0">
                <a:solidFill>
                  <a:srgbClr val="1F1F1F"/>
                </a:solidFill>
                <a:effectLst/>
                <a:latin typeface="Google Sans"/>
              </a:rPr>
              <a:t> Track real-time energy consumption and gain insights into appliance efficiency.</a:t>
            </a:r>
          </a:p>
          <a:p>
            <a:pPr algn="l">
              <a:lnSpc>
                <a:spcPct val="150000"/>
              </a:lnSpc>
              <a:buFont typeface="Arial" panose="020B0604020202020204" pitchFamily="34" charset="0"/>
              <a:buChar char="•"/>
            </a:pPr>
            <a:r>
              <a:rPr lang="en-GB" sz="1200" b="1" i="0" dirty="0">
                <a:solidFill>
                  <a:srgbClr val="1F1F1F"/>
                </a:solidFill>
                <a:effectLst/>
                <a:latin typeface="Google Sans"/>
              </a:rPr>
              <a:t>Device Utility Tracking:</a:t>
            </a:r>
            <a:r>
              <a:rPr lang="en-GB" sz="1200" b="0" i="0" dirty="0">
                <a:solidFill>
                  <a:srgbClr val="1F1F1F"/>
                </a:solidFill>
                <a:effectLst/>
                <a:latin typeface="Google Sans"/>
              </a:rPr>
              <a:t> Identify "phantom loads" and hidden energy drains.</a:t>
            </a:r>
          </a:p>
          <a:p>
            <a:pPr algn="l">
              <a:lnSpc>
                <a:spcPct val="150000"/>
              </a:lnSpc>
              <a:buFont typeface="Arial" panose="020B0604020202020204" pitchFamily="34" charset="0"/>
              <a:buChar char="•"/>
            </a:pPr>
            <a:r>
              <a:rPr lang="en-GB" sz="1200" b="1" i="0" dirty="0">
                <a:solidFill>
                  <a:srgbClr val="1F1F1F"/>
                </a:solidFill>
                <a:effectLst/>
                <a:latin typeface="Google Sans"/>
              </a:rPr>
              <a:t>IoT Cloud Connectivity:</a:t>
            </a:r>
            <a:r>
              <a:rPr lang="en-GB" sz="1200" b="0" i="0" dirty="0">
                <a:solidFill>
                  <a:srgbClr val="1F1F1F"/>
                </a:solidFill>
                <a:effectLst/>
                <a:latin typeface="Google Sans"/>
              </a:rPr>
              <a:t> Connect seamlessly to the cloud for secure data storage and access.</a:t>
            </a:r>
          </a:p>
          <a:p>
            <a:pPr algn="l">
              <a:lnSpc>
                <a:spcPct val="150000"/>
              </a:lnSpc>
              <a:buFont typeface="Arial" panose="020B0604020202020204" pitchFamily="34" charset="0"/>
              <a:buChar char="•"/>
            </a:pPr>
            <a:r>
              <a:rPr lang="en-GB" sz="1200" b="1" i="0" dirty="0">
                <a:solidFill>
                  <a:srgbClr val="1F1F1F"/>
                </a:solidFill>
                <a:effectLst/>
                <a:latin typeface="Google Sans"/>
              </a:rPr>
              <a:t>Anomaly Detection:</a:t>
            </a:r>
            <a:r>
              <a:rPr lang="en-GB" sz="1200" b="0" i="0" dirty="0">
                <a:solidFill>
                  <a:srgbClr val="1F1F1F"/>
                </a:solidFill>
                <a:effectLst/>
                <a:latin typeface="Google Sans"/>
              </a:rPr>
              <a:t> Monitor for electrical parameter fluctuations and potential safety hazards.</a:t>
            </a:r>
          </a:p>
          <a:p>
            <a:pPr algn="l">
              <a:lnSpc>
                <a:spcPct val="150000"/>
              </a:lnSpc>
              <a:buFont typeface="Arial" panose="020B0604020202020204" pitchFamily="34" charset="0"/>
              <a:buChar char="•"/>
            </a:pPr>
            <a:r>
              <a:rPr lang="en-GB" sz="1200" b="1" i="0" dirty="0">
                <a:solidFill>
                  <a:srgbClr val="1F1F1F"/>
                </a:solidFill>
                <a:effectLst/>
                <a:latin typeface="Google Sans"/>
              </a:rPr>
              <a:t>Smart Alerts:</a:t>
            </a:r>
            <a:r>
              <a:rPr lang="en-GB" sz="1200" b="0" i="0" dirty="0">
                <a:solidFill>
                  <a:srgbClr val="1F1F1F"/>
                </a:solidFill>
                <a:effectLst/>
                <a:latin typeface="Google Sans"/>
              </a:rPr>
              <a:t> Receive notifications for heavy energy usage and tariff changes based on your location's electricity plans.</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31539"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3334681" y="4168665"/>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70B4F5-6FC7-D03F-09B1-5AB02F11DDF4}"/>
              </a:ext>
            </a:extLst>
          </p:cNvPr>
          <p:cNvCxnSpPr>
            <a:cxnSpLocks/>
          </p:cNvCxnSpPr>
          <p:nvPr/>
        </p:nvCxnSpPr>
        <p:spPr>
          <a:xfrm flipV="1">
            <a:off x="7403038" y="4168665"/>
            <a:ext cx="0" cy="25538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pic>
        <p:nvPicPr>
          <p:cNvPr id="24" name="Picture 23">
            <a:extLst>
              <a:ext uri="{FF2B5EF4-FFF2-40B4-BE49-F238E27FC236}">
                <a16:creationId xmlns:a16="http://schemas.microsoft.com/office/drawing/2014/main" id="{80BB63B0-C921-D9BA-0F85-225029CF8BD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225563" y="1440209"/>
            <a:ext cx="2986368" cy="1631409"/>
          </a:xfrm>
          <a:prstGeom prst="rect">
            <a:avLst/>
          </a:prstGeom>
          <a:noFill/>
        </p:spPr>
        <p:txBody>
          <a:bodyPr wrap="square" lIns="0" tIns="0" rIns="0" bIns="0" rtlCol="0">
            <a:spAutoFit/>
          </a:bodyPr>
          <a:lstStyle/>
          <a:p>
            <a:pPr algn="just">
              <a:lnSpc>
                <a:spcPct val="150000"/>
              </a:lnSpc>
            </a:pPr>
            <a:r>
              <a:rPr lang="en-GB" sz="1200" i="1" dirty="0">
                <a:solidFill>
                  <a:srgbClr val="1F1F1F"/>
                </a:solidFill>
                <a:effectLst/>
                <a:latin typeface="Comic Sans MS" panose="030F0702030302020204" pitchFamily="66" charset="0"/>
              </a:rPr>
              <a:t>“Unleash Energy Savings with Smart Meters. Empowering you to make informed choices and unlock significant cost savings, the smart meter is a key investment for your home, office, or commercial building”</a:t>
            </a:r>
            <a:endParaRPr lang="en-IN" sz="1600" i="1" dirty="0">
              <a:latin typeface="Comic Sans MS" panose="030F0702030302020204" pitchFamily="66" charset="0"/>
            </a:endParaRPr>
          </a:p>
        </p:txBody>
      </p:sp>
      <p:cxnSp>
        <p:nvCxnSpPr>
          <p:cNvPr id="30" name="Straight Connector 29">
            <a:extLst>
              <a:ext uri="{FF2B5EF4-FFF2-40B4-BE49-F238E27FC236}">
                <a16:creationId xmlns:a16="http://schemas.microsoft.com/office/drawing/2014/main" id="{A33A06BC-F9A4-1D06-D4AB-D2D05C1F4C36}"/>
              </a:ext>
            </a:extLst>
          </p:cNvPr>
          <p:cNvCxnSpPr>
            <a:cxnSpLocks/>
          </p:cNvCxnSpPr>
          <p:nvPr/>
        </p:nvCxnSpPr>
        <p:spPr>
          <a:xfrm>
            <a:off x="7817514" y="6645699"/>
            <a:ext cx="0" cy="8"/>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003EE61-ED77-6884-F3A5-182B896A7334}"/>
              </a:ext>
            </a:extLst>
          </p:cNvPr>
          <p:cNvCxnSpPr>
            <a:cxnSpLocks/>
          </p:cNvCxnSpPr>
          <p:nvPr/>
        </p:nvCxnSpPr>
        <p:spPr>
          <a:xfrm flipV="1">
            <a:off x="4413057" y="660640"/>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505E0E9-877C-4B2D-9417-1D861D01DA43}"/>
              </a:ext>
            </a:extLst>
          </p:cNvPr>
          <p:cNvSpPr txBox="1"/>
          <p:nvPr/>
        </p:nvSpPr>
        <p:spPr>
          <a:xfrm>
            <a:off x="307655" y="651423"/>
            <a:ext cx="4045485" cy="430887"/>
          </a:xfrm>
          <a:prstGeom prst="rect">
            <a:avLst/>
          </a:prstGeom>
          <a:noFill/>
        </p:spPr>
        <p:txBody>
          <a:bodyPr wrap="square" lIns="0" tIns="0" rIns="0" bIns="0" rtlCol="0">
            <a:spAutoFit/>
          </a:bodyPr>
          <a:lstStyle/>
          <a:p>
            <a:pPr algn="ctr"/>
            <a:r>
              <a:rPr lang="en-GB" sz="2800" b="1" dirty="0">
                <a:solidFill>
                  <a:schemeClr val="accent5"/>
                </a:solidFill>
                <a:latin typeface="Comic Sans MS" panose="030F0702030302020204" pitchFamily="66" charset="0"/>
              </a:rPr>
              <a:t>Smart</a:t>
            </a:r>
            <a:r>
              <a:rPr lang="en-GB" sz="2800" b="1" dirty="0"/>
              <a:t> </a:t>
            </a:r>
            <a:r>
              <a:rPr lang="en-GB" sz="2800" b="1" dirty="0">
                <a:solidFill>
                  <a:schemeClr val="accent5"/>
                </a:solidFill>
                <a:latin typeface="Comic Sans MS" panose="030F0702030302020204" pitchFamily="66" charset="0"/>
              </a:rPr>
              <a:t>Energy</a:t>
            </a:r>
            <a:r>
              <a:rPr lang="en-GB" sz="2800" b="1" dirty="0"/>
              <a:t> </a:t>
            </a:r>
            <a:r>
              <a:rPr lang="en-GB" sz="2800" b="1" dirty="0">
                <a:solidFill>
                  <a:schemeClr val="accent5"/>
                </a:solidFill>
                <a:latin typeface="Comic Sans MS" panose="030F0702030302020204" pitchFamily="66" charset="0"/>
              </a:rPr>
              <a:t>Meters</a:t>
            </a:r>
          </a:p>
        </p:txBody>
      </p:sp>
      <p:grpSp>
        <p:nvGrpSpPr>
          <p:cNvPr id="41" name="Group 40">
            <a:extLst>
              <a:ext uri="{FF2B5EF4-FFF2-40B4-BE49-F238E27FC236}">
                <a16:creationId xmlns:a16="http://schemas.microsoft.com/office/drawing/2014/main" id="{81ECE30E-7775-97C0-F2C0-1415786AF636}"/>
              </a:ext>
            </a:extLst>
          </p:cNvPr>
          <p:cNvGrpSpPr/>
          <p:nvPr/>
        </p:nvGrpSpPr>
        <p:grpSpPr>
          <a:xfrm>
            <a:off x="9009894" y="4214932"/>
            <a:ext cx="1204572" cy="2486202"/>
            <a:chOff x="8519783" y="4244749"/>
            <a:chExt cx="1204572" cy="2486202"/>
          </a:xfrm>
        </p:grpSpPr>
        <p:pic>
          <p:nvPicPr>
            <p:cNvPr id="40" name="Picture 2" descr="How to add and edit widgets on your iPhone - Apple Support">
              <a:extLst>
                <a:ext uri="{FF2B5EF4-FFF2-40B4-BE49-F238E27FC236}">
                  <a16:creationId xmlns:a16="http://schemas.microsoft.com/office/drawing/2014/main" id="{B1A37E72-DB4E-36FB-3426-AE0CC1DB25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9783" y="4244749"/>
              <a:ext cx="1204572" cy="24862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nergy Management Widget">
              <a:extLst>
                <a:ext uri="{FF2B5EF4-FFF2-40B4-BE49-F238E27FC236}">
                  <a16:creationId xmlns:a16="http://schemas.microsoft.com/office/drawing/2014/main" id="{1B0D1DF6-D35A-22B8-EE62-17F7E525D6D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287" y="4428877"/>
              <a:ext cx="1023730" cy="21863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E6E227F6-696A-EF45-7606-D4278069C96D}"/>
              </a:ext>
            </a:extLst>
          </p:cNvPr>
          <p:cNvGrpSpPr/>
          <p:nvPr/>
        </p:nvGrpSpPr>
        <p:grpSpPr>
          <a:xfrm>
            <a:off x="7750714" y="4192184"/>
            <a:ext cx="1204572" cy="2486202"/>
            <a:chOff x="8514196" y="4192184"/>
            <a:chExt cx="1204572" cy="2486202"/>
          </a:xfrm>
        </p:grpSpPr>
        <p:pic>
          <p:nvPicPr>
            <p:cNvPr id="28" name="Picture 2" descr="How to add and edit widgets on your iPhone - Apple Support">
              <a:extLst>
                <a:ext uri="{FF2B5EF4-FFF2-40B4-BE49-F238E27FC236}">
                  <a16:creationId xmlns:a16="http://schemas.microsoft.com/office/drawing/2014/main" id="{96263F1C-2A2D-1D42-998A-108E294C10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4196" y="4192184"/>
              <a:ext cx="1204572" cy="248620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9796ECEF-E0C8-D12D-D929-266E1DAE38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94990" y="4361850"/>
              <a:ext cx="1092154" cy="2195387"/>
            </a:xfrm>
            <a:prstGeom prst="rect">
              <a:avLst/>
            </a:prstGeom>
            <a:effectLst>
              <a:softEdge rad="31750"/>
            </a:effectLst>
          </p:spPr>
        </p:pic>
      </p:grpSp>
      <p:pic>
        <p:nvPicPr>
          <p:cNvPr id="26" name="Picture 25">
            <a:extLst>
              <a:ext uri="{FF2B5EF4-FFF2-40B4-BE49-F238E27FC236}">
                <a16:creationId xmlns:a16="http://schemas.microsoft.com/office/drawing/2014/main" id="{AF9B6645-DF64-F3D6-D7A1-052BEA2F324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3180" t="14240" b="17022"/>
          <a:stretch/>
        </p:blipFill>
        <p:spPr>
          <a:xfrm>
            <a:off x="3639843" y="4205016"/>
            <a:ext cx="3366856" cy="2496117"/>
          </a:xfrm>
          <a:prstGeom prst="rect">
            <a:avLst/>
          </a:prstGeom>
        </p:spPr>
      </p:pic>
      <p:pic>
        <p:nvPicPr>
          <p:cNvPr id="29" name="Picture 28">
            <a:extLst>
              <a:ext uri="{FF2B5EF4-FFF2-40B4-BE49-F238E27FC236}">
                <a16:creationId xmlns:a16="http://schemas.microsoft.com/office/drawing/2014/main" id="{117A6862-F952-3C24-0B3E-EE8C9DF1D98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23301" b="4385"/>
          <a:stretch/>
        </p:blipFill>
        <p:spPr>
          <a:xfrm>
            <a:off x="764629" y="4185577"/>
            <a:ext cx="2255418" cy="2515555"/>
          </a:xfrm>
          <a:prstGeom prst="rect">
            <a:avLst/>
          </a:prstGeom>
        </p:spPr>
      </p:pic>
    </p:spTree>
    <p:extLst>
      <p:ext uri="{BB962C8B-B14F-4D97-AF65-F5344CB8AC3E}">
        <p14:creationId xmlns:p14="http://schemas.microsoft.com/office/powerpoint/2010/main" val="406495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831539"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284294" y="501960"/>
            <a:ext cx="10831539" cy="357826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172817"/>
            <a:ext cx="747003" cy="290740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7" name="Rectangle 6">
            <a:extLst>
              <a:ext uri="{FF2B5EF4-FFF2-40B4-BE49-F238E27FC236}">
                <a16:creationId xmlns:a16="http://schemas.microsoft.com/office/drawing/2014/main" id="{D20337C6-B57A-891C-E169-F4F37041E8A7}"/>
              </a:ext>
            </a:extLst>
          </p:cNvPr>
          <p:cNvSpPr/>
          <p:nvPr/>
        </p:nvSpPr>
        <p:spPr>
          <a:xfrm>
            <a:off x="10859006" y="552584"/>
            <a:ext cx="278838" cy="357826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487336" y="570066"/>
            <a:ext cx="6349659" cy="3508653"/>
          </a:xfrm>
          <a:prstGeom prst="rect">
            <a:avLst/>
          </a:prstGeom>
          <a:noFill/>
        </p:spPr>
        <p:txBody>
          <a:bodyPr wrap="square" rtlCol="0" anchor="t">
            <a:spAutoFit/>
          </a:bodyPr>
          <a:lstStyle/>
          <a:p>
            <a:pPr algn="just">
              <a:lnSpc>
                <a:spcPct val="150000"/>
              </a:lnSpc>
            </a:pPr>
            <a:r>
              <a:rPr lang="en-GB" sz="1600" b="1" i="0" dirty="0">
                <a:solidFill>
                  <a:schemeClr val="accent5"/>
                </a:solidFill>
                <a:effectLst/>
                <a:latin typeface="Google Sans"/>
              </a:rPr>
              <a:t>Project Objective: </a:t>
            </a:r>
          </a:p>
          <a:p>
            <a:pPr algn="just">
              <a:lnSpc>
                <a:spcPct val="150000"/>
              </a:lnSpc>
            </a:pPr>
            <a:r>
              <a:rPr lang="en-GB" sz="1000" b="0" i="0" dirty="0">
                <a:solidFill>
                  <a:srgbClr val="1F1F1F"/>
                </a:solidFill>
                <a:effectLst/>
                <a:latin typeface="Google Sans"/>
              </a:rPr>
              <a:t>It leverages IoT Sensors and IoT Cloud Platform technology to provide real-time insights and improve generator management</a:t>
            </a:r>
          </a:p>
          <a:p>
            <a:pPr algn="just">
              <a:lnSpc>
                <a:spcPct val="150000"/>
              </a:lnSpc>
            </a:pPr>
            <a:r>
              <a:rPr lang="en-IN" sz="1600" b="1" i="0" dirty="0">
                <a:solidFill>
                  <a:schemeClr val="accent5"/>
                </a:solidFill>
                <a:effectLst/>
                <a:latin typeface="Google Sans"/>
              </a:rPr>
              <a:t>what it offers:</a:t>
            </a:r>
            <a:endParaRPr lang="en-GB" sz="2000" b="1" dirty="0">
              <a:solidFill>
                <a:schemeClr val="accent5"/>
              </a:solidFill>
              <a:latin typeface="Google Sans"/>
            </a:endParaRPr>
          </a:p>
          <a:p>
            <a:pPr algn="l">
              <a:buFont typeface="Arial" panose="020B0604020202020204" pitchFamily="34" charset="0"/>
              <a:buChar char="•"/>
            </a:pPr>
            <a:r>
              <a:rPr lang="en-GB" sz="1200" b="1" i="0" dirty="0">
                <a:solidFill>
                  <a:srgbClr val="1F1F1F"/>
                </a:solidFill>
                <a:effectLst/>
                <a:latin typeface="Google Sans"/>
              </a:rPr>
              <a:t>Essential Monitoring:</a:t>
            </a:r>
            <a:r>
              <a:rPr lang="en-GB" sz="1200" b="0" i="0" dirty="0">
                <a:solidFill>
                  <a:srgbClr val="1F1F1F"/>
                </a:solidFill>
                <a:effectLst/>
                <a:latin typeface="Google Sans"/>
              </a:rPr>
              <a:t> Keep tabs on engine and coolant temperatures, running hours, and battery voltage for optimal performance.</a:t>
            </a:r>
          </a:p>
          <a:p>
            <a:pPr algn="l">
              <a:buFont typeface="Arial" panose="020B0604020202020204" pitchFamily="34" charset="0"/>
              <a:buChar char="•"/>
            </a:pPr>
            <a:r>
              <a:rPr lang="en-GB" sz="1200" b="1" i="0" dirty="0">
                <a:solidFill>
                  <a:srgbClr val="1F1F1F"/>
                </a:solidFill>
                <a:effectLst/>
                <a:latin typeface="Google Sans"/>
              </a:rPr>
              <a:t>Fuel Efficiency:</a:t>
            </a:r>
            <a:r>
              <a:rPr lang="en-GB" sz="1200" b="0" i="0" dirty="0">
                <a:solidFill>
                  <a:srgbClr val="1F1F1F"/>
                </a:solidFill>
                <a:effectLst/>
                <a:latin typeface="Google Sans"/>
              </a:rPr>
              <a:t> Monitor fuel levels in real-time and receive alerts for leaks, preventing theft and optimizing fuel usage.</a:t>
            </a:r>
          </a:p>
          <a:p>
            <a:pPr algn="l">
              <a:buFont typeface="Arial" panose="020B0604020202020204" pitchFamily="34" charset="0"/>
              <a:buChar char="•"/>
            </a:pPr>
            <a:r>
              <a:rPr lang="en-GB" sz="1200" b="1" i="0" dirty="0">
                <a:solidFill>
                  <a:srgbClr val="1F1F1F"/>
                </a:solidFill>
                <a:effectLst/>
                <a:latin typeface="Google Sans"/>
              </a:rPr>
              <a:t>Predictive Maintenance:</a:t>
            </a:r>
            <a:r>
              <a:rPr lang="en-GB" sz="1200" b="0" i="0" dirty="0">
                <a:solidFill>
                  <a:srgbClr val="1F1F1F"/>
                </a:solidFill>
                <a:effectLst/>
                <a:latin typeface="Google Sans"/>
              </a:rPr>
              <a:t> Identify potential mechanical issues before they cause downtime, allowing for proactive maintenance.</a:t>
            </a:r>
          </a:p>
          <a:p>
            <a:pPr algn="l">
              <a:buFont typeface="Arial" panose="020B0604020202020204" pitchFamily="34" charset="0"/>
              <a:buChar char="•"/>
            </a:pPr>
            <a:r>
              <a:rPr lang="en-GB" sz="1200" b="1" i="0" dirty="0">
                <a:solidFill>
                  <a:srgbClr val="1F1F1F"/>
                </a:solidFill>
                <a:effectLst/>
                <a:latin typeface="Google Sans"/>
              </a:rPr>
              <a:t>Remote Management:</a:t>
            </a:r>
            <a:r>
              <a:rPr lang="en-GB" sz="1200" b="0" i="0" dirty="0">
                <a:solidFill>
                  <a:srgbClr val="1F1F1F"/>
                </a:solidFill>
                <a:effectLst/>
                <a:latin typeface="Google Sans"/>
              </a:rPr>
              <a:t> Control and monitor your generator remotely, eliminating the need for constant physical checks.</a:t>
            </a:r>
          </a:p>
          <a:p>
            <a:pPr algn="l">
              <a:buFont typeface="Arial" panose="020B0604020202020204" pitchFamily="34" charset="0"/>
              <a:buChar char="•"/>
            </a:pPr>
            <a:r>
              <a:rPr lang="en-GB" sz="1200" b="1" i="0" dirty="0">
                <a:solidFill>
                  <a:srgbClr val="1F1F1F"/>
                </a:solidFill>
                <a:effectLst/>
                <a:latin typeface="Google Sans"/>
              </a:rPr>
              <a:t>Interactive Dashboards:</a:t>
            </a:r>
            <a:r>
              <a:rPr lang="en-GB" sz="1200" b="0" i="0" dirty="0">
                <a:solidFill>
                  <a:srgbClr val="1F1F1F"/>
                </a:solidFill>
                <a:effectLst/>
                <a:latin typeface="Google Sans"/>
              </a:rPr>
              <a:t> Get a clear picture of your generator's health through user-friendly dashboards displaying real-time data.</a:t>
            </a:r>
          </a:p>
          <a:p>
            <a:pPr algn="l">
              <a:buFont typeface="Arial" panose="020B0604020202020204" pitchFamily="34" charset="0"/>
              <a:buChar char="•"/>
            </a:pPr>
            <a:r>
              <a:rPr lang="en-GB" sz="1200" b="1" i="0" dirty="0">
                <a:solidFill>
                  <a:srgbClr val="1F1F1F"/>
                </a:solidFill>
                <a:effectLst/>
                <a:latin typeface="Google Sans"/>
              </a:rPr>
              <a:t>Peace of Mind:</a:t>
            </a:r>
            <a:r>
              <a:rPr lang="en-GB" sz="1200" b="0" i="0" dirty="0">
                <a:solidFill>
                  <a:srgbClr val="1F1F1F"/>
                </a:solidFill>
                <a:effectLst/>
                <a:latin typeface="Google Sans"/>
              </a:rPr>
              <a:t> With features like fuel theft alerts and remote management, you have greater control and security over your power source.</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31539"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3973875" y="4168665"/>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70B4F5-6FC7-D03F-09B1-5AB02F11DDF4}"/>
              </a:ext>
            </a:extLst>
          </p:cNvPr>
          <p:cNvCxnSpPr>
            <a:cxnSpLocks/>
          </p:cNvCxnSpPr>
          <p:nvPr/>
        </p:nvCxnSpPr>
        <p:spPr>
          <a:xfrm flipV="1">
            <a:off x="9835522" y="4168665"/>
            <a:ext cx="0" cy="25538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pic>
        <p:nvPicPr>
          <p:cNvPr id="24" name="Picture 23">
            <a:extLst>
              <a:ext uri="{FF2B5EF4-FFF2-40B4-BE49-F238E27FC236}">
                <a16:creationId xmlns:a16="http://schemas.microsoft.com/office/drawing/2014/main" id="{80BB63B0-C921-D9BA-0F85-225029CF8BD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239372" y="1422728"/>
            <a:ext cx="2986368" cy="800412"/>
          </a:xfrm>
          <a:prstGeom prst="rect">
            <a:avLst/>
          </a:prstGeom>
          <a:noFill/>
        </p:spPr>
        <p:txBody>
          <a:bodyPr wrap="square" lIns="0" tIns="0" rIns="0" bIns="0" rtlCol="0">
            <a:spAutoFit/>
          </a:bodyPr>
          <a:lstStyle/>
          <a:p>
            <a:pPr algn="just">
              <a:lnSpc>
                <a:spcPct val="150000"/>
              </a:lnSpc>
            </a:pPr>
            <a:r>
              <a:rPr lang="en-GB" sz="1200" i="1" dirty="0">
                <a:solidFill>
                  <a:srgbClr val="1F1F1F"/>
                </a:solidFill>
                <a:effectLst/>
                <a:latin typeface="Comic Sans MS" panose="030F0702030302020204" pitchFamily="66" charset="0"/>
              </a:rPr>
              <a:t>“Smart Genset, Power with Intelligence. Drive down your operational costs with a genset monitoring system”</a:t>
            </a:r>
            <a:endParaRPr lang="en-IN" sz="1600" i="1" dirty="0">
              <a:latin typeface="Comic Sans MS" panose="030F0702030302020204" pitchFamily="66" charset="0"/>
            </a:endParaRPr>
          </a:p>
        </p:txBody>
      </p:sp>
      <p:cxnSp>
        <p:nvCxnSpPr>
          <p:cNvPr id="30" name="Straight Connector 29">
            <a:extLst>
              <a:ext uri="{FF2B5EF4-FFF2-40B4-BE49-F238E27FC236}">
                <a16:creationId xmlns:a16="http://schemas.microsoft.com/office/drawing/2014/main" id="{A33A06BC-F9A4-1D06-D4AB-D2D05C1F4C36}"/>
              </a:ext>
            </a:extLst>
          </p:cNvPr>
          <p:cNvCxnSpPr>
            <a:cxnSpLocks/>
          </p:cNvCxnSpPr>
          <p:nvPr/>
        </p:nvCxnSpPr>
        <p:spPr>
          <a:xfrm>
            <a:off x="7817514" y="6645699"/>
            <a:ext cx="0" cy="8"/>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003EE61-ED77-6884-F3A5-182B896A7334}"/>
              </a:ext>
            </a:extLst>
          </p:cNvPr>
          <p:cNvCxnSpPr>
            <a:cxnSpLocks/>
          </p:cNvCxnSpPr>
          <p:nvPr/>
        </p:nvCxnSpPr>
        <p:spPr>
          <a:xfrm flipV="1">
            <a:off x="4413057" y="660640"/>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505E0E9-877C-4B2D-9417-1D861D01DA43}"/>
              </a:ext>
            </a:extLst>
          </p:cNvPr>
          <p:cNvSpPr txBox="1"/>
          <p:nvPr/>
        </p:nvSpPr>
        <p:spPr>
          <a:xfrm>
            <a:off x="307655" y="651423"/>
            <a:ext cx="4045485" cy="430887"/>
          </a:xfrm>
          <a:prstGeom prst="rect">
            <a:avLst/>
          </a:prstGeom>
          <a:noFill/>
        </p:spPr>
        <p:txBody>
          <a:bodyPr wrap="square" lIns="0" tIns="0" rIns="0" bIns="0" rtlCol="0">
            <a:spAutoFit/>
          </a:bodyPr>
          <a:lstStyle/>
          <a:p>
            <a:pPr algn="ctr"/>
            <a:r>
              <a:rPr lang="en-GB" sz="2800" b="1" dirty="0">
                <a:solidFill>
                  <a:schemeClr val="accent5"/>
                </a:solidFill>
                <a:latin typeface="Comic Sans MS" panose="030F0702030302020204" pitchFamily="66" charset="0"/>
              </a:rPr>
              <a:t>Smart</a:t>
            </a:r>
            <a:r>
              <a:rPr lang="en-GB" sz="2800" b="1" dirty="0"/>
              <a:t> </a:t>
            </a:r>
            <a:r>
              <a:rPr lang="en-GB" sz="2800" b="1" dirty="0">
                <a:solidFill>
                  <a:schemeClr val="accent5"/>
                </a:solidFill>
                <a:latin typeface="Comic Sans MS" panose="030F0702030302020204" pitchFamily="66" charset="0"/>
              </a:rPr>
              <a:t>Genset</a:t>
            </a:r>
          </a:p>
        </p:txBody>
      </p:sp>
      <p:pic>
        <p:nvPicPr>
          <p:cNvPr id="12" name="Picture 11">
            <a:extLst>
              <a:ext uri="{FF2B5EF4-FFF2-40B4-BE49-F238E27FC236}">
                <a16:creationId xmlns:a16="http://schemas.microsoft.com/office/drawing/2014/main" id="{8909280B-B3F0-3DDF-D16B-4712B44FA022}"/>
              </a:ext>
            </a:extLst>
          </p:cNvPr>
          <p:cNvPicPr>
            <a:picLocks noChangeAspect="1"/>
          </p:cNvPicPr>
          <p:nvPr/>
        </p:nvPicPr>
        <p:blipFill>
          <a:blip r:embed="rId5"/>
          <a:stretch>
            <a:fillRect/>
          </a:stretch>
        </p:blipFill>
        <p:spPr>
          <a:xfrm>
            <a:off x="4128327" y="4499950"/>
            <a:ext cx="2883795" cy="2078588"/>
          </a:xfrm>
          <a:prstGeom prst="rect">
            <a:avLst/>
          </a:prstGeom>
          <a:ln>
            <a:solidFill>
              <a:schemeClr val="tx1"/>
            </a:solidFill>
          </a:ln>
        </p:spPr>
      </p:pic>
      <p:pic>
        <p:nvPicPr>
          <p:cNvPr id="15" name="Picture 14">
            <a:extLst>
              <a:ext uri="{FF2B5EF4-FFF2-40B4-BE49-F238E27FC236}">
                <a16:creationId xmlns:a16="http://schemas.microsoft.com/office/drawing/2014/main" id="{E209B8C2-50B4-B21E-A766-4A803E8DA93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904" r="23758" b="10574"/>
          <a:stretch/>
        </p:blipFill>
        <p:spPr>
          <a:xfrm>
            <a:off x="7140968" y="4499950"/>
            <a:ext cx="2568019" cy="2078588"/>
          </a:xfrm>
          <a:prstGeom prst="rect">
            <a:avLst/>
          </a:prstGeom>
        </p:spPr>
      </p:pic>
      <p:cxnSp>
        <p:nvCxnSpPr>
          <p:cNvPr id="16" name="Straight Connector 15">
            <a:extLst>
              <a:ext uri="{FF2B5EF4-FFF2-40B4-BE49-F238E27FC236}">
                <a16:creationId xmlns:a16="http://schemas.microsoft.com/office/drawing/2014/main" id="{E59A7623-12EE-62E9-9EB1-EA65E78FF80F}"/>
              </a:ext>
            </a:extLst>
          </p:cNvPr>
          <p:cNvCxnSpPr>
            <a:cxnSpLocks/>
          </p:cNvCxnSpPr>
          <p:nvPr/>
        </p:nvCxnSpPr>
        <p:spPr>
          <a:xfrm flipV="1">
            <a:off x="7047024" y="4152390"/>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24CF2D78-4C2B-C896-0294-604D2061263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64369" y="4481913"/>
            <a:ext cx="997013" cy="2043703"/>
          </a:xfrm>
          <a:prstGeom prst="rect">
            <a:avLst/>
          </a:prstGeom>
        </p:spPr>
      </p:pic>
      <p:pic>
        <p:nvPicPr>
          <p:cNvPr id="22" name="Picture 21">
            <a:extLst>
              <a:ext uri="{FF2B5EF4-FFF2-40B4-BE49-F238E27FC236}">
                <a16:creationId xmlns:a16="http://schemas.microsoft.com/office/drawing/2014/main" id="{E994B121-BB4E-C11F-68C0-4D7601F80C35}"/>
              </a:ext>
            </a:extLst>
          </p:cNvPr>
          <p:cNvPicPr>
            <a:picLocks noChangeAspect="1"/>
          </p:cNvPicPr>
          <p:nvPr/>
        </p:nvPicPr>
        <p:blipFill>
          <a:blip r:embed="rId8"/>
          <a:stretch>
            <a:fillRect/>
          </a:stretch>
        </p:blipFill>
        <p:spPr>
          <a:xfrm>
            <a:off x="387064" y="4499951"/>
            <a:ext cx="3432360" cy="2078872"/>
          </a:xfrm>
          <a:prstGeom prst="rect">
            <a:avLst/>
          </a:prstGeom>
        </p:spPr>
      </p:pic>
    </p:spTree>
    <p:extLst>
      <p:ext uri="{BB962C8B-B14F-4D97-AF65-F5344CB8AC3E}">
        <p14:creationId xmlns:p14="http://schemas.microsoft.com/office/powerpoint/2010/main" val="120517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831539"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284294" y="501960"/>
            <a:ext cx="10831539" cy="357826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172817"/>
            <a:ext cx="747003" cy="290740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7" name="Rectangle 6">
            <a:extLst>
              <a:ext uri="{FF2B5EF4-FFF2-40B4-BE49-F238E27FC236}">
                <a16:creationId xmlns:a16="http://schemas.microsoft.com/office/drawing/2014/main" id="{D20337C6-B57A-891C-E169-F4F37041E8A7}"/>
              </a:ext>
            </a:extLst>
          </p:cNvPr>
          <p:cNvSpPr/>
          <p:nvPr/>
        </p:nvSpPr>
        <p:spPr>
          <a:xfrm>
            <a:off x="10859006" y="552584"/>
            <a:ext cx="278838" cy="357826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487336" y="815197"/>
            <a:ext cx="6349659" cy="3018390"/>
          </a:xfrm>
          <a:prstGeom prst="rect">
            <a:avLst/>
          </a:prstGeom>
          <a:noFill/>
        </p:spPr>
        <p:txBody>
          <a:bodyPr wrap="square" rtlCol="0" anchor="t">
            <a:spAutoFit/>
          </a:bodyPr>
          <a:lstStyle/>
          <a:p>
            <a:pPr algn="just">
              <a:lnSpc>
                <a:spcPct val="150000"/>
              </a:lnSpc>
            </a:pPr>
            <a:r>
              <a:rPr lang="en-GB" sz="1600" b="1" i="0" dirty="0">
                <a:solidFill>
                  <a:schemeClr val="accent5"/>
                </a:solidFill>
                <a:effectLst/>
                <a:latin typeface="Google Sans"/>
              </a:rPr>
              <a:t>Project Objective: </a:t>
            </a:r>
          </a:p>
          <a:p>
            <a:pPr>
              <a:lnSpc>
                <a:spcPct val="150000"/>
              </a:lnSpc>
            </a:pPr>
            <a:r>
              <a:rPr lang="en-GB" sz="1200" b="1" dirty="0">
                <a:solidFill>
                  <a:srgbClr val="1F1F1F"/>
                </a:solidFill>
                <a:latin typeface="Google Sans"/>
              </a:rPr>
              <a:t>PBS -Public Bike Sharing with the introduction of smart electric bikes system. These smart e-bikes offer a convenient, secure, and sustainable way to get around town.</a:t>
            </a:r>
          </a:p>
          <a:p>
            <a:pPr algn="just">
              <a:lnSpc>
                <a:spcPct val="150000"/>
              </a:lnSpc>
            </a:pPr>
            <a:r>
              <a:rPr lang="en-IN" sz="1600" b="1" i="0" dirty="0">
                <a:solidFill>
                  <a:schemeClr val="accent5"/>
                </a:solidFill>
                <a:effectLst/>
                <a:latin typeface="Google Sans"/>
              </a:rPr>
              <a:t>what it offers:</a:t>
            </a:r>
            <a:endParaRPr lang="en-GB" sz="2000" b="1" dirty="0">
              <a:solidFill>
                <a:schemeClr val="accent5"/>
              </a:solidFill>
              <a:latin typeface="Google Sans"/>
            </a:endParaRPr>
          </a:p>
          <a:p>
            <a:pPr algn="l">
              <a:lnSpc>
                <a:spcPct val="150000"/>
              </a:lnSpc>
              <a:buFont typeface="Arial" panose="020B0604020202020204" pitchFamily="34" charset="0"/>
              <a:buChar char="•"/>
            </a:pPr>
            <a:r>
              <a:rPr lang="en-GB" sz="1200" b="1" i="0" dirty="0">
                <a:solidFill>
                  <a:srgbClr val="1F1F1F"/>
                </a:solidFill>
                <a:effectLst/>
                <a:latin typeface="Google Sans"/>
              </a:rPr>
              <a:t>Convenience:</a:t>
            </a:r>
            <a:r>
              <a:rPr lang="en-GB" sz="1200" b="0" i="0" dirty="0">
                <a:solidFill>
                  <a:srgbClr val="1F1F1F"/>
                </a:solidFill>
                <a:effectLst/>
                <a:latin typeface="Google Sans"/>
              </a:rPr>
              <a:t> Unlock and lock your bike seamlessly with an RFID card. No more fumbling with keys or combinations.</a:t>
            </a:r>
          </a:p>
          <a:p>
            <a:pPr algn="l">
              <a:lnSpc>
                <a:spcPct val="150000"/>
              </a:lnSpc>
              <a:buFont typeface="Arial" panose="020B0604020202020204" pitchFamily="34" charset="0"/>
              <a:buChar char="•"/>
            </a:pPr>
            <a:r>
              <a:rPr lang="en-GB" sz="1200" b="1" i="0" dirty="0">
                <a:solidFill>
                  <a:srgbClr val="1F1F1F"/>
                </a:solidFill>
                <a:effectLst/>
                <a:latin typeface="Google Sans"/>
              </a:rPr>
              <a:t>Safety First:</a:t>
            </a:r>
            <a:r>
              <a:rPr lang="en-GB" sz="1200" b="0" i="0" dirty="0">
                <a:solidFill>
                  <a:srgbClr val="1F1F1F"/>
                </a:solidFill>
                <a:effectLst/>
                <a:latin typeface="Google Sans"/>
              </a:rPr>
              <a:t> A built-in camera provides peace of mind, recording your ride and deterring theft.</a:t>
            </a:r>
          </a:p>
          <a:p>
            <a:pPr algn="l">
              <a:lnSpc>
                <a:spcPct val="150000"/>
              </a:lnSpc>
              <a:buFont typeface="Arial" panose="020B0604020202020204" pitchFamily="34" charset="0"/>
              <a:buChar char="•"/>
            </a:pPr>
            <a:r>
              <a:rPr lang="en-GB" sz="1200" b="1" i="0" dirty="0">
                <a:solidFill>
                  <a:srgbClr val="1F1F1F"/>
                </a:solidFill>
                <a:effectLst/>
                <a:latin typeface="Google Sans"/>
              </a:rPr>
              <a:t>Eco-Friendly Power:</a:t>
            </a:r>
            <a:r>
              <a:rPr lang="en-GB" sz="1200" b="0" i="0" dirty="0">
                <a:solidFill>
                  <a:srgbClr val="1F1F1F"/>
                </a:solidFill>
                <a:effectLst/>
                <a:latin typeface="Google Sans"/>
              </a:rPr>
              <a:t> Enjoy a smooth, electric ride while reducing your carbon footprint.</a:t>
            </a:r>
          </a:p>
          <a:p>
            <a:pPr algn="l">
              <a:lnSpc>
                <a:spcPct val="150000"/>
              </a:lnSpc>
              <a:buFont typeface="Arial" panose="020B0604020202020204" pitchFamily="34" charset="0"/>
              <a:buChar char="•"/>
            </a:pPr>
            <a:r>
              <a:rPr lang="en-GB" sz="1200" b="1" i="0" dirty="0">
                <a:solidFill>
                  <a:srgbClr val="1F1F1F"/>
                </a:solidFill>
                <a:effectLst/>
                <a:latin typeface="Google Sans"/>
              </a:rPr>
              <a:t>Responsible Usage:</a:t>
            </a:r>
            <a:r>
              <a:rPr lang="en-GB" sz="1200" b="0" i="0" dirty="0">
                <a:solidFill>
                  <a:srgbClr val="1F1F1F"/>
                </a:solidFill>
                <a:effectLst/>
                <a:latin typeface="Google Sans"/>
              </a:rPr>
              <a:t> Limited access based on card recharge encourages fair usage and keeps bikes available for everyone.</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31539"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3973875" y="4168665"/>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pic>
        <p:nvPicPr>
          <p:cNvPr id="24" name="Picture 23">
            <a:extLst>
              <a:ext uri="{FF2B5EF4-FFF2-40B4-BE49-F238E27FC236}">
                <a16:creationId xmlns:a16="http://schemas.microsoft.com/office/drawing/2014/main" id="{80BB63B0-C921-D9BA-0F85-225029CF8BD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239372" y="1422728"/>
            <a:ext cx="2986368" cy="800412"/>
          </a:xfrm>
          <a:prstGeom prst="rect">
            <a:avLst/>
          </a:prstGeom>
          <a:noFill/>
        </p:spPr>
        <p:txBody>
          <a:bodyPr wrap="square" lIns="0" tIns="0" rIns="0" bIns="0" rtlCol="0">
            <a:spAutoFit/>
          </a:bodyPr>
          <a:lstStyle/>
          <a:p>
            <a:pPr algn="just">
              <a:lnSpc>
                <a:spcPct val="150000"/>
              </a:lnSpc>
            </a:pPr>
            <a:r>
              <a:rPr lang="en-GB" sz="1200" i="1" dirty="0">
                <a:solidFill>
                  <a:srgbClr val="1F1F1F"/>
                </a:solidFill>
                <a:effectLst/>
                <a:latin typeface="Comic Sans MS" panose="030F0702030302020204" pitchFamily="66" charset="0"/>
              </a:rPr>
              <a:t>“Smart Genset, Power with Intelligence. Drive down your operational costs with a genset monitoring system”</a:t>
            </a:r>
            <a:endParaRPr lang="en-IN" sz="1600" i="1" dirty="0">
              <a:latin typeface="Comic Sans MS" panose="030F0702030302020204" pitchFamily="66" charset="0"/>
            </a:endParaRPr>
          </a:p>
        </p:txBody>
      </p:sp>
      <p:cxnSp>
        <p:nvCxnSpPr>
          <p:cNvPr id="30" name="Straight Connector 29">
            <a:extLst>
              <a:ext uri="{FF2B5EF4-FFF2-40B4-BE49-F238E27FC236}">
                <a16:creationId xmlns:a16="http://schemas.microsoft.com/office/drawing/2014/main" id="{A33A06BC-F9A4-1D06-D4AB-D2D05C1F4C36}"/>
              </a:ext>
            </a:extLst>
          </p:cNvPr>
          <p:cNvCxnSpPr>
            <a:cxnSpLocks/>
          </p:cNvCxnSpPr>
          <p:nvPr/>
        </p:nvCxnSpPr>
        <p:spPr>
          <a:xfrm>
            <a:off x="7817514" y="6645699"/>
            <a:ext cx="0" cy="8"/>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003EE61-ED77-6884-F3A5-182B896A7334}"/>
              </a:ext>
            </a:extLst>
          </p:cNvPr>
          <p:cNvCxnSpPr>
            <a:cxnSpLocks/>
          </p:cNvCxnSpPr>
          <p:nvPr/>
        </p:nvCxnSpPr>
        <p:spPr>
          <a:xfrm flipV="1">
            <a:off x="4413057" y="660640"/>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505E0E9-877C-4B2D-9417-1D861D01DA43}"/>
              </a:ext>
            </a:extLst>
          </p:cNvPr>
          <p:cNvSpPr txBox="1"/>
          <p:nvPr/>
        </p:nvSpPr>
        <p:spPr>
          <a:xfrm>
            <a:off x="307655" y="651423"/>
            <a:ext cx="4045485" cy="430887"/>
          </a:xfrm>
          <a:prstGeom prst="rect">
            <a:avLst/>
          </a:prstGeom>
          <a:noFill/>
        </p:spPr>
        <p:txBody>
          <a:bodyPr wrap="square" lIns="0" tIns="0" rIns="0" bIns="0" rtlCol="0">
            <a:spAutoFit/>
          </a:bodyPr>
          <a:lstStyle/>
          <a:p>
            <a:pPr algn="ctr"/>
            <a:r>
              <a:rPr lang="en-GB" sz="2800" b="1" dirty="0">
                <a:solidFill>
                  <a:schemeClr val="accent5"/>
                </a:solidFill>
                <a:latin typeface="Comic Sans MS" panose="030F0702030302020204" pitchFamily="66" charset="0"/>
              </a:rPr>
              <a:t>Smart E-Bikes</a:t>
            </a:r>
          </a:p>
        </p:txBody>
      </p:sp>
      <p:cxnSp>
        <p:nvCxnSpPr>
          <p:cNvPr id="16" name="Straight Connector 15">
            <a:extLst>
              <a:ext uri="{FF2B5EF4-FFF2-40B4-BE49-F238E27FC236}">
                <a16:creationId xmlns:a16="http://schemas.microsoft.com/office/drawing/2014/main" id="{E59A7623-12EE-62E9-9EB1-EA65E78FF80F}"/>
              </a:ext>
            </a:extLst>
          </p:cNvPr>
          <p:cNvCxnSpPr>
            <a:cxnSpLocks/>
          </p:cNvCxnSpPr>
          <p:nvPr/>
        </p:nvCxnSpPr>
        <p:spPr>
          <a:xfrm flipV="1">
            <a:off x="7348860" y="4152390"/>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5460BB9-7BE1-C189-508A-5040568070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400" y="4499950"/>
            <a:ext cx="3465090" cy="2089679"/>
          </a:xfrm>
          <a:prstGeom prst="rect">
            <a:avLst/>
          </a:prstGeom>
        </p:spPr>
      </p:pic>
      <p:pic>
        <p:nvPicPr>
          <p:cNvPr id="17" name="Picture 16">
            <a:extLst>
              <a:ext uri="{FF2B5EF4-FFF2-40B4-BE49-F238E27FC236}">
                <a16:creationId xmlns:a16="http://schemas.microsoft.com/office/drawing/2014/main" id="{EB7AD39F-188B-221C-9FC7-6B94540293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4619622" y="3962378"/>
            <a:ext cx="2078588" cy="3183310"/>
          </a:xfrm>
          <a:prstGeom prst="rect">
            <a:avLst/>
          </a:prstGeom>
        </p:spPr>
      </p:pic>
      <p:pic>
        <p:nvPicPr>
          <p:cNvPr id="25" name="Picture 24">
            <a:extLst>
              <a:ext uri="{FF2B5EF4-FFF2-40B4-BE49-F238E27FC236}">
                <a16:creationId xmlns:a16="http://schemas.microsoft.com/office/drawing/2014/main" id="{38A3A522-E54C-4371-F14D-35302C7D81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58233" y="4318157"/>
            <a:ext cx="1128283" cy="2321040"/>
          </a:xfrm>
          <a:prstGeom prst="rect">
            <a:avLst/>
          </a:prstGeom>
        </p:spPr>
      </p:pic>
    </p:spTree>
    <p:extLst>
      <p:ext uri="{BB962C8B-B14F-4D97-AF65-F5344CB8AC3E}">
        <p14:creationId xmlns:p14="http://schemas.microsoft.com/office/powerpoint/2010/main" val="96933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284294" y="501960"/>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80270" y="626301"/>
            <a:ext cx="6494559" cy="3323987"/>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p>
          <a:p>
            <a:pPr algn="just"/>
            <a:r>
              <a:rPr lang="en-GB" sz="1600" b="0" i="0" dirty="0">
                <a:solidFill>
                  <a:srgbClr val="1F1F1F"/>
                </a:solidFill>
                <a:effectLst/>
                <a:latin typeface="Google Sans"/>
              </a:rPr>
              <a:t>The Internet of Things (IoT) is making its way even to the restroom, with innovative smart restroom devices designed to improve hygiene and user experience. These devices leverage sensors and cloud connectivity to automate tasks and optimize cleaning routines.</a:t>
            </a:r>
          </a:p>
          <a:p>
            <a:pPr algn="just"/>
            <a:r>
              <a:rPr lang="en-GB" sz="1600" b="1" i="0" dirty="0">
                <a:solidFill>
                  <a:schemeClr val="accent5"/>
                </a:solidFill>
                <a:effectLst/>
                <a:latin typeface="Google Sans"/>
              </a:rPr>
              <a:t>Odour Detection and Response:</a:t>
            </a:r>
            <a:r>
              <a:rPr lang="en-GB" sz="1600" b="0" i="0" dirty="0">
                <a:solidFill>
                  <a:schemeClr val="accent5"/>
                </a:solidFill>
                <a:effectLst/>
                <a:latin typeface="Google Sans"/>
              </a:rPr>
              <a:t> </a:t>
            </a:r>
            <a:r>
              <a:rPr lang="en-GB" sz="1600" b="0" i="0" dirty="0">
                <a:solidFill>
                  <a:srgbClr val="1F1F1F"/>
                </a:solidFill>
                <a:effectLst/>
                <a:latin typeface="Google Sans"/>
              </a:rPr>
              <a:t>The sensor detects unpleasant odours and transmits data to the cloud. If deemed unhealthy, the system automatically activates the exhaust fan. In extreme cases, a perfume dispenser is triggered to freshen the air.</a:t>
            </a:r>
          </a:p>
          <a:p>
            <a:pPr algn="just"/>
            <a:r>
              <a:rPr lang="en-GB" sz="1600" b="1" i="0" dirty="0">
                <a:solidFill>
                  <a:schemeClr val="accent5"/>
                </a:solidFill>
                <a:effectLst/>
                <a:latin typeface="Google Sans"/>
              </a:rPr>
              <a:t>Real-Time Monitoring:</a:t>
            </a:r>
            <a:r>
              <a:rPr lang="en-GB" sz="1600" b="0" i="0" dirty="0">
                <a:solidFill>
                  <a:schemeClr val="accent5"/>
                </a:solidFill>
                <a:effectLst/>
                <a:latin typeface="Google Sans"/>
              </a:rPr>
              <a:t> </a:t>
            </a:r>
            <a:r>
              <a:rPr lang="en-GB" sz="1600" b="0" i="0" dirty="0">
                <a:solidFill>
                  <a:srgbClr val="1F1F1F"/>
                </a:solidFill>
                <a:effectLst/>
                <a:latin typeface="Google Sans"/>
              </a:rPr>
              <a:t>A centralized dashboard provides easy monitoring and control of all washroom devices. This allows for:</a:t>
            </a:r>
          </a:p>
          <a:p>
            <a:pPr algn="just"/>
            <a:r>
              <a:rPr lang="en-GB" sz="1600" b="1" i="0" dirty="0">
                <a:solidFill>
                  <a:schemeClr val="accent5"/>
                </a:solidFill>
                <a:effectLst/>
                <a:latin typeface="Google Sans"/>
              </a:rPr>
              <a:t>Optimized Cleaning Schedules:</a:t>
            </a:r>
            <a:r>
              <a:rPr lang="en-GB" sz="1600" b="0" i="0" dirty="0">
                <a:solidFill>
                  <a:schemeClr val="accent5"/>
                </a:solidFill>
                <a:effectLst/>
                <a:latin typeface="Google Sans"/>
              </a:rPr>
              <a:t> </a:t>
            </a:r>
            <a:r>
              <a:rPr lang="en-GB" sz="1600" b="0" i="0" dirty="0">
                <a:solidFill>
                  <a:srgbClr val="1F1F1F"/>
                </a:solidFill>
                <a:effectLst/>
                <a:latin typeface="Google Sans"/>
              </a:rPr>
              <a:t>Cleaning can be triggered based on real-time usage data, rather than fixed schedules, ensuring timely cleaning.</a:t>
            </a:r>
          </a:p>
        </p:txBody>
      </p:sp>
      <p:sp>
        <p:nvSpPr>
          <p:cNvPr id="14" name="Rectangle 13">
            <a:extLst>
              <a:ext uri="{FF2B5EF4-FFF2-40B4-BE49-F238E27FC236}">
                <a16:creationId xmlns:a16="http://schemas.microsoft.com/office/drawing/2014/main" id="{0427D8D7-EF44-B4C7-95BD-F8A083CF4C0A}"/>
              </a:ext>
            </a:extLst>
          </p:cNvPr>
          <p:cNvSpPr/>
          <p:nvPr/>
        </p:nvSpPr>
        <p:spPr>
          <a:xfrm>
            <a:off x="308900" y="4099355"/>
            <a:ext cx="10942078"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3591368" y="4149531"/>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142439" y="1425095"/>
            <a:ext cx="3358818" cy="2215991"/>
          </a:xfrm>
          <a:prstGeom prst="rect">
            <a:avLst/>
          </a:prstGeom>
          <a:noFill/>
        </p:spPr>
        <p:txBody>
          <a:bodyPr wrap="square" lIns="0" tIns="0" rIns="0" bIns="0" rtlCol="0">
            <a:spAutoFit/>
          </a:bodyPr>
          <a:lstStyle/>
          <a:p>
            <a:pPr algn="just"/>
            <a:r>
              <a:rPr lang="en-GB" sz="1800" i="1" dirty="0">
                <a:solidFill>
                  <a:srgbClr val="1F1F1F"/>
                </a:solidFill>
                <a:effectLst/>
                <a:latin typeface="Comic Sans MS" panose="030F0702030302020204" pitchFamily="66" charset="0"/>
              </a:rPr>
              <a:t>"Proudly crafted in India, our smart restroom device is a breath of fresh air for the Swachh Bharat Abhiyan. By promoting hygiene and efficiency, we're committed to cleaner workplaces and a healthier nation."</a:t>
            </a:r>
            <a:endParaRPr lang="en-IN" sz="4000" i="1" dirty="0">
              <a:latin typeface="Comic Sans MS" panose="030F0702030302020204" pitchFamily="66" charset="0"/>
            </a:endParaRPr>
          </a:p>
        </p:txBody>
      </p:sp>
      <p:cxnSp>
        <p:nvCxnSpPr>
          <p:cNvPr id="30" name="Straight Connector 29">
            <a:extLst>
              <a:ext uri="{FF2B5EF4-FFF2-40B4-BE49-F238E27FC236}">
                <a16:creationId xmlns:a16="http://schemas.microsoft.com/office/drawing/2014/main" id="{A33A06BC-F9A4-1D06-D4AB-D2D05C1F4C36}"/>
              </a:ext>
            </a:extLst>
          </p:cNvPr>
          <p:cNvCxnSpPr>
            <a:cxnSpLocks/>
          </p:cNvCxnSpPr>
          <p:nvPr/>
        </p:nvCxnSpPr>
        <p:spPr>
          <a:xfrm flipV="1">
            <a:off x="7825432" y="4227335"/>
            <a:ext cx="0" cy="25538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00661CD-9ADB-8D1E-A175-1A84AF9E39F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898" t="4638" r="15688" b="21594"/>
          <a:stretch/>
        </p:blipFill>
        <p:spPr>
          <a:xfrm>
            <a:off x="404473" y="4209253"/>
            <a:ext cx="3054343" cy="2544453"/>
          </a:xfrm>
          <a:prstGeom prst="rect">
            <a:avLst/>
          </a:prstGeom>
          <a:effectLst>
            <a:softEdge rad="63500"/>
          </a:effectLst>
        </p:spPr>
      </p:pic>
      <p:pic>
        <p:nvPicPr>
          <p:cNvPr id="16" name="Picture 15">
            <a:extLst>
              <a:ext uri="{FF2B5EF4-FFF2-40B4-BE49-F238E27FC236}">
                <a16:creationId xmlns:a16="http://schemas.microsoft.com/office/drawing/2014/main" id="{8BB7F186-BDC5-D972-5F8F-CA2C1007C6B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333" b="18375"/>
          <a:stretch/>
        </p:blipFill>
        <p:spPr>
          <a:xfrm>
            <a:off x="3673826" y="5533299"/>
            <a:ext cx="4014794" cy="1210877"/>
          </a:xfrm>
          <a:prstGeom prst="rect">
            <a:avLst/>
          </a:prstGeom>
          <a:effectLst>
            <a:softEdge rad="63500"/>
          </a:effectLst>
        </p:spPr>
      </p:pic>
      <p:pic>
        <p:nvPicPr>
          <p:cNvPr id="21" name="Picture 20">
            <a:extLst>
              <a:ext uri="{FF2B5EF4-FFF2-40B4-BE49-F238E27FC236}">
                <a16:creationId xmlns:a16="http://schemas.microsoft.com/office/drawing/2014/main" id="{727D8992-35FE-FCD3-5070-56B212866A9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2244" y="4173606"/>
            <a:ext cx="3153589" cy="2537709"/>
          </a:xfrm>
          <a:prstGeom prst="rect">
            <a:avLst/>
          </a:prstGeom>
          <a:effectLst>
            <a:softEdge rad="63500"/>
          </a:effectLst>
        </p:spPr>
      </p:pic>
      <p:pic>
        <p:nvPicPr>
          <p:cNvPr id="31" name="Picture 30">
            <a:extLst>
              <a:ext uri="{FF2B5EF4-FFF2-40B4-BE49-F238E27FC236}">
                <a16:creationId xmlns:a16="http://schemas.microsoft.com/office/drawing/2014/main" id="{B7A48F67-B2C8-A1EC-2D18-1757DF05A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15642" y="4241993"/>
            <a:ext cx="3972978" cy="1237276"/>
          </a:xfrm>
          <a:prstGeom prst="rect">
            <a:avLst/>
          </a:prstGeom>
          <a:effectLst>
            <a:softEdge rad="63500"/>
          </a:effectLst>
        </p:spPr>
      </p:pic>
      <p:sp>
        <p:nvSpPr>
          <p:cNvPr id="32" name="TextBox 31">
            <a:extLst>
              <a:ext uri="{FF2B5EF4-FFF2-40B4-BE49-F238E27FC236}">
                <a16:creationId xmlns:a16="http://schemas.microsoft.com/office/drawing/2014/main" id="{0AF4B7E7-C1AD-4EBD-417C-6E53E74959C6}"/>
              </a:ext>
            </a:extLst>
          </p:cNvPr>
          <p:cNvSpPr txBox="1"/>
          <p:nvPr/>
        </p:nvSpPr>
        <p:spPr>
          <a:xfrm>
            <a:off x="308899" y="579135"/>
            <a:ext cx="4266818" cy="430887"/>
          </a:xfrm>
          <a:prstGeom prst="rect">
            <a:avLst/>
          </a:prstGeom>
          <a:noFill/>
        </p:spPr>
        <p:txBody>
          <a:bodyPr wrap="square" lIns="0" tIns="0" rIns="0" bIns="0" rtlCol="0">
            <a:spAutoFit/>
          </a:bodyPr>
          <a:lstStyle/>
          <a:p>
            <a:pPr algn="ctr"/>
            <a:r>
              <a:rPr lang="en-GB" sz="2800" b="1" dirty="0">
                <a:solidFill>
                  <a:schemeClr val="accent5"/>
                </a:solidFill>
                <a:latin typeface="Comic Sans MS" panose="030F0702030302020204" pitchFamily="66" charset="0"/>
              </a:rPr>
              <a:t>Smart Restroom Device</a:t>
            </a: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spTree>
    <p:extLst>
      <p:ext uri="{BB962C8B-B14F-4D97-AF65-F5344CB8AC3E}">
        <p14:creationId xmlns:p14="http://schemas.microsoft.com/office/powerpoint/2010/main" val="96669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7D7E6D0C-D542-56CA-14F7-9854A1B1BE1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19867" r="7320" b="9013"/>
          <a:stretch/>
        </p:blipFill>
        <p:spPr>
          <a:xfrm>
            <a:off x="286888" y="526035"/>
            <a:ext cx="10928328" cy="5532120"/>
          </a:xfrm>
          <a:prstGeom prst="flowChartInternalStorage">
            <a:avLst/>
          </a:prstGeom>
        </p:spPr>
      </p:pic>
      <p:sp>
        <p:nvSpPr>
          <p:cNvPr id="5" name="Rectangle 4">
            <a:extLst>
              <a:ext uri="{FF2B5EF4-FFF2-40B4-BE49-F238E27FC236}">
                <a16:creationId xmlns:a16="http://schemas.microsoft.com/office/drawing/2014/main" id="{219AF1AF-79FA-A660-7AF8-380B6EECA5BD}"/>
              </a:ext>
            </a:extLst>
          </p:cNvPr>
          <p:cNvSpPr/>
          <p:nvPr/>
        </p:nvSpPr>
        <p:spPr>
          <a:xfrm>
            <a:off x="284294" y="501960"/>
            <a:ext cx="10928323" cy="364757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2080FF0A-BEC5-F69A-EF06-671406758EEA}"/>
              </a:ext>
            </a:extLst>
          </p:cNvPr>
          <p:cNvSpPr/>
          <p:nvPr/>
        </p:nvSpPr>
        <p:spPr>
          <a:xfrm>
            <a:off x="326570" y="1045324"/>
            <a:ext cx="747003" cy="30348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Title 1">
            <a:extLst>
              <a:ext uri="{FF2B5EF4-FFF2-40B4-BE49-F238E27FC236}">
                <a16:creationId xmlns:a16="http://schemas.microsoft.com/office/drawing/2014/main" id="{3B4C5720-2C40-5777-9DED-74B4DEDDEF95}"/>
              </a:ext>
            </a:extLst>
          </p:cNvPr>
          <p:cNvSpPr txBox="1">
            <a:spLocks/>
          </p:cNvSpPr>
          <p:nvPr/>
        </p:nvSpPr>
        <p:spPr>
          <a:xfrm>
            <a:off x="1332994" y="1260111"/>
            <a:ext cx="3868420" cy="1233213"/>
          </a:xfrm>
          <a:prstGeom prst="rect">
            <a:avLst/>
          </a:prstGeom>
        </p:spPr>
        <p:txBody>
          <a:bodyPr vert="horz" lIns="0" tIns="0" rIns="0" bIns="0" rtlCol="0" anchor="ctr" anchorCtr="0">
            <a:normAutofit/>
          </a:bodyPr>
          <a:lstStyle>
            <a:lvl1pPr algn="l" defTabSz="817146" rtl="0" eaLnBrk="1" latinLnBrk="0" hangingPunct="1">
              <a:lnSpc>
                <a:spcPct val="80000"/>
              </a:lnSpc>
              <a:spcBef>
                <a:spcPct val="0"/>
              </a:spcBef>
              <a:buNone/>
              <a:defRPr sz="3000" b="0" kern="1200" cap="all" baseline="0">
                <a:solidFill>
                  <a:schemeClr val="tx1"/>
                </a:solidFill>
                <a:latin typeface="Arial" panose="020B0604020202020204" pitchFamily="34" charset="0"/>
                <a:ea typeface="+mj-ea"/>
                <a:cs typeface="Arial" panose="020B0604020202020204" pitchFamily="34" charset="0"/>
              </a:defRPr>
            </a:lvl1pPr>
          </a:lstStyle>
          <a:p>
            <a:endParaRPr lang="en-US" cap="none" dirty="0">
              <a:solidFill>
                <a:schemeClr val="tx1">
                  <a:lumMod val="75000"/>
                </a:schemeClr>
              </a:solidFill>
            </a:endParaRPr>
          </a:p>
        </p:txBody>
      </p:sp>
      <p:grpSp>
        <p:nvGrpSpPr>
          <p:cNvPr id="9" name="Group 8">
            <a:extLst>
              <a:ext uri="{FF2B5EF4-FFF2-40B4-BE49-F238E27FC236}">
                <a16:creationId xmlns:a16="http://schemas.microsoft.com/office/drawing/2014/main" id="{BBF7BCE2-7421-8AB8-9150-FE3D6B89DCB8}"/>
              </a:ext>
            </a:extLst>
          </p:cNvPr>
          <p:cNvGrpSpPr/>
          <p:nvPr/>
        </p:nvGrpSpPr>
        <p:grpSpPr>
          <a:xfrm>
            <a:off x="367572" y="1260111"/>
            <a:ext cx="664997" cy="585743"/>
            <a:chOff x="4119563" y="1489076"/>
            <a:chExt cx="346075" cy="277813"/>
          </a:xfrm>
        </p:grpSpPr>
        <p:sp>
          <p:nvSpPr>
            <p:cNvPr id="10" name="Freeform 43">
              <a:extLst>
                <a:ext uri="{FF2B5EF4-FFF2-40B4-BE49-F238E27FC236}">
                  <a16:creationId xmlns:a16="http://schemas.microsoft.com/office/drawing/2014/main" id="{ADD6AE8D-2781-A762-0739-A017A3BC8865}"/>
                </a:ext>
              </a:extLst>
            </p:cNvPr>
            <p:cNvSpPr>
              <a:spLocks/>
            </p:cNvSpPr>
            <p:nvPr/>
          </p:nvSpPr>
          <p:spPr bwMode="auto">
            <a:xfrm>
              <a:off x="4119563" y="1489076"/>
              <a:ext cx="225425" cy="277813"/>
            </a:xfrm>
            <a:custGeom>
              <a:avLst/>
              <a:gdLst>
                <a:gd name="T0" fmla="*/ 30 w 60"/>
                <a:gd name="T1" fmla="*/ 74 h 74"/>
                <a:gd name="T2" fmla="*/ 60 w 60"/>
                <a:gd name="T3" fmla="*/ 74 h 74"/>
                <a:gd name="T4" fmla="*/ 60 w 60"/>
                <a:gd name="T5" fmla="*/ 56 h 74"/>
                <a:gd name="T6" fmla="*/ 38 w 60"/>
                <a:gd name="T7" fmla="*/ 44 h 74"/>
                <a:gd name="T8" fmla="*/ 38 w 60"/>
                <a:gd name="T9" fmla="*/ 36 h 74"/>
                <a:gd name="T10" fmla="*/ 42 w 60"/>
                <a:gd name="T11" fmla="*/ 26 h 74"/>
                <a:gd name="T12" fmla="*/ 42 w 60"/>
                <a:gd name="T13" fmla="*/ 18 h 74"/>
                <a:gd name="T14" fmla="*/ 44 w 60"/>
                <a:gd name="T15" fmla="*/ 8 h 74"/>
                <a:gd name="T16" fmla="*/ 20 w 60"/>
                <a:gd name="T17" fmla="*/ 8 h 74"/>
                <a:gd name="T18" fmla="*/ 18 w 60"/>
                <a:gd name="T19" fmla="*/ 18 h 74"/>
                <a:gd name="T20" fmla="*/ 18 w 60"/>
                <a:gd name="T21" fmla="*/ 26 h 74"/>
                <a:gd name="T22" fmla="*/ 22 w 60"/>
                <a:gd name="T23" fmla="*/ 36 h 74"/>
                <a:gd name="T24" fmla="*/ 22 w 60"/>
                <a:gd name="T25" fmla="*/ 44 h 74"/>
                <a:gd name="T26" fmla="*/ 0 w 60"/>
                <a:gd name="T27" fmla="*/ 56 h 74"/>
                <a:gd name="T28" fmla="*/ 0 w 60"/>
                <a:gd name="T29" fmla="*/ 74 h 74"/>
                <a:gd name="T30" fmla="*/ 30 w 60"/>
                <a:gd name="T3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4">
                  <a:moveTo>
                    <a:pt x="30" y="74"/>
                  </a:moveTo>
                  <a:cubicBezTo>
                    <a:pt x="60" y="74"/>
                    <a:pt x="60" y="74"/>
                    <a:pt x="60" y="74"/>
                  </a:cubicBezTo>
                  <a:cubicBezTo>
                    <a:pt x="60" y="74"/>
                    <a:pt x="60" y="62"/>
                    <a:pt x="60" y="56"/>
                  </a:cubicBezTo>
                  <a:cubicBezTo>
                    <a:pt x="60" y="54"/>
                    <a:pt x="48" y="48"/>
                    <a:pt x="38" y="44"/>
                  </a:cubicBezTo>
                  <a:cubicBezTo>
                    <a:pt x="38" y="36"/>
                    <a:pt x="38" y="36"/>
                    <a:pt x="38" y="36"/>
                  </a:cubicBezTo>
                  <a:cubicBezTo>
                    <a:pt x="38" y="36"/>
                    <a:pt x="42" y="35"/>
                    <a:pt x="42" y="26"/>
                  </a:cubicBezTo>
                  <a:cubicBezTo>
                    <a:pt x="45" y="26"/>
                    <a:pt x="46" y="18"/>
                    <a:pt x="42" y="18"/>
                  </a:cubicBezTo>
                  <a:cubicBezTo>
                    <a:pt x="42" y="17"/>
                    <a:pt x="45" y="13"/>
                    <a:pt x="44" y="8"/>
                  </a:cubicBezTo>
                  <a:cubicBezTo>
                    <a:pt x="42" y="0"/>
                    <a:pt x="22" y="0"/>
                    <a:pt x="20" y="8"/>
                  </a:cubicBezTo>
                  <a:cubicBezTo>
                    <a:pt x="12" y="6"/>
                    <a:pt x="18" y="17"/>
                    <a:pt x="18" y="18"/>
                  </a:cubicBezTo>
                  <a:cubicBezTo>
                    <a:pt x="14" y="18"/>
                    <a:pt x="15" y="26"/>
                    <a:pt x="18" y="26"/>
                  </a:cubicBezTo>
                  <a:cubicBezTo>
                    <a:pt x="18" y="35"/>
                    <a:pt x="22" y="36"/>
                    <a:pt x="22" y="36"/>
                  </a:cubicBezTo>
                  <a:cubicBezTo>
                    <a:pt x="22" y="44"/>
                    <a:pt x="22" y="44"/>
                    <a:pt x="22" y="44"/>
                  </a:cubicBezTo>
                  <a:cubicBezTo>
                    <a:pt x="12" y="48"/>
                    <a:pt x="0" y="54"/>
                    <a:pt x="0" y="56"/>
                  </a:cubicBezTo>
                  <a:cubicBezTo>
                    <a:pt x="0" y="60"/>
                    <a:pt x="0" y="74"/>
                    <a:pt x="0" y="74"/>
                  </a:cubicBezTo>
                  <a:lnTo>
                    <a:pt x="30" y="74"/>
                  </a:lnTo>
                  <a:close/>
                </a:path>
              </a:pathLst>
            </a:custGeom>
            <a:noFill/>
            <a:ln w="25400" cap="flat">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1" name="Freeform 44">
              <a:extLst>
                <a:ext uri="{FF2B5EF4-FFF2-40B4-BE49-F238E27FC236}">
                  <a16:creationId xmlns:a16="http://schemas.microsoft.com/office/drawing/2014/main" id="{6ECCB2F8-F711-660F-2344-416636219044}"/>
                </a:ext>
              </a:extLst>
            </p:cNvPr>
            <p:cNvSpPr>
              <a:spLocks/>
            </p:cNvSpPr>
            <p:nvPr/>
          </p:nvSpPr>
          <p:spPr bwMode="auto">
            <a:xfrm>
              <a:off x="4319588" y="1533526"/>
              <a:ext cx="146050" cy="233363"/>
            </a:xfrm>
            <a:custGeom>
              <a:avLst/>
              <a:gdLst>
                <a:gd name="T0" fmla="*/ 17 w 39"/>
                <a:gd name="T1" fmla="*/ 62 h 62"/>
                <a:gd name="T2" fmla="*/ 39 w 39"/>
                <a:gd name="T3" fmla="*/ 62 h 62"/>
                <a:gd name="T4" fmla="*/ 39 w 39"/>
                <a:gd name="T5" fmla="*/ 44 h 62"/>
                <a:gd name="T6" fmla="*/ 21 w 39"/>
                <a:gd name="T7" fmla="*/ 36 h 62"/>
                <a:gd name="T8" fmla="*/ 21 w 39"/>
                <a:gd name="T9" fmla="*/ 30 h 62"/>
                <a:gd name="T10" fmla="*/ 25 w 39"/>
                <a:gd name="T11" fmla="*/ 22 h 62"/>
                <a:gd name="T12" fmla="*/ 25 w 39"/>
                <a:gd name="T13" fmla="*/ 14 h 62"/>
                <a:gd name="T14" fmla="*/ 27 w 39"/>
                <a:gd name="T15" fmla="*/ 6 h 62"/>
                <a:gd name="T16" fmla="*/ 7 w 39"/>
                <a:gd name="T17" fmla="*/ 6 h 62"/>
                <a:gd name="T18" fmla="*/ 5 w 39"/>
                <a:gd name="T19" fmla="*/ 14 h 62"/>
                <a:gd name="T20" fmla="*/ 5 w 39"/>
                <a:gd name="T21" fmla="*/ 22 h 62"/>
                <a:gd name="T22" fmla="*/ 9 w 39"/>
                <a:gd name="T23" fmla="*/ 30 h 62"/>
                <a:gd name="T24" fmla="*/ 9 w 39"/>
                <a:gd name="T2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17" y="62"/>
                  </a:moveTo>
                  <a:cubicBezTo>
                    <a:pt x="39" y="62"/>
                    <a:pt x="39" y="62"/>
                    <a:pt x="39" y="62"/>
                  </a:cubicBezTo>
                  <a:cubicBezTo>
                    <a:pt x="39" y="62"/>
                    <a:pt x="39" y="49"/>
                    <a:pt x="39" y="44"/>
                  </a:cubicBezTo>
                  <a:cubicBezTo>
                    <a:pt x="39" y="42"/>
                    <a:pt x="29" y="39"/>
                    <a:pt x="21" y="36"/>
                  </a:cubicBezTo>
                  <a:cubicBezTo>
                    <a:pt x="21" y="30"/>
                    <a:pt x="21" y="30"/>
                    <a:pt x="21" y="30"/>
                  </a:cubicBezTo>
                  <a:cubicBezTo>
                    <a:pt x="21" y="30"/>
                    <a:pt x="25" y="29"/>
                    <a:pt x="25" y="22"/>
                  </a:cubicBezTo>
                  <a:cubicBezTo>
                    <a:pt x="27" y="22"/>
                    <a:pt x="28" y="14"/>
                    <a:pt x="25" y="14"/>
                  </a:cubicBezTo>
                  <a:cubicBezTo>
                    <a:pt x="25" y="13"/>
                    <a:pt x="28" y="10"/>
                    <a:pt x="27" y="6"/>
                  </a:cubicBezTo>
                  <a:cubicBezTo>
                    <a:pt x="25" y="0"/>
                    <a:pt x="9" y="0"/>
                    <a:pt x="7" y="6"/>
                  </a:cubicBezTo>
                  <a:cubicBezTo>
                    <a:pt x="0" y="5"/>
                    <a:pt x="5" y="13"/>
                    <a:pt x="5" y="14"/>
                  </a:cubicBezTo>
                  <a:cubicBezTo>
                    <a:pt x="2" y="14"/>
                    <a:pt x="3" y="22"/>
                    <a:pt x="5" y="22"/>
                  </a:cubicBezTo>
                  <a:cubicBezTo>
                    <a:pt x="5" y="29"/>
                    <a:pt x="9" y="30"/>
                    <a:pt x="9" y="30"/>
                  </a:cubicBezTo>
                  <a:cubicBezTo>
                    <a:pt x="9" y="34"/>
                    <a:pt x="9" y="34"/>
                    <a:pt x="9" y="34"/>
                  </a:cubicBezTo>
                </a:path>
              </a:pathLst>
            </a:custGeom>
            <a:noFill/>
            <a:ln w="25400" cap="rnd">
              <a:solidFill>
                <a:schemeClr val="bg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TextBox 12">
            <a:extLst>
              <a:ext uri="{FF2B5EF4-FFF2-40B4-BE49-F238E27FC236}">
                <a16:creationId xmlns:a16="http://schemas.microsoft.com/office/drawing/2014/main" id="{34EBFE64-A3FE-4CD0-5EBD-B5EAACA0E455}"/>
              </a:ext>
            </a:extLst>
          </p:cNvPr>
          <p:cNvSpPr txBox="1"/>
          <p:nvPr/>
        </p:nvSpPr>
        <p:spPr>
          <a:xfrm rot="10800000" flipV="1">
            <a:off x="4575717" y="542150"/>
            <a:ext cx="6494559" cy="3570208"/>
          </a:xfrm>
          <a:prstGeom prst="rect">
            <a:avLst/>
          </a:prstGeom>
          <a:noFill/>
        </p:spPr>
        <p:txBody>
          <a:bodyPr wrap="square" rtlCol="0" anchor="t">
            <a:spAutoFit/>
          </a:bodyPr>
          <a:lstStyle/>
          <a:p>
            <a:pPr algn="just"/>
            <a:r>
              <a:rPr lang="en-GB" sz="1800" b="1" i="0" dirty="0">
                <a:solidFill>
                  <a:schemeClr val="accent5"/>
                </a:solidFill>
                <a:effectLst/>
                <a:latin typeface="Google Sans"/>
              </a:rPr>
              <a:t>Project Objective: </a:t>
            </a:r>
          </a:p>
          <a:p>
            <a:pPr algn="just"/>
            <a:r>
              <a:rPr lang="en-US" sz="1600" dirty="0">
                <a:solidFill>
                  <a:srgbClr val="1F1F1F"/>
                </a:solidFill>
                <a:latin typeface="Google Sans"/>
              </a:rPr>
              <a:t>The system aims to address various aspects of water management, including automatic water pump control, leakage detection and automatic valve control, water quality monitoring, and real-time data analysis with manual control.</a:t>
            </a:r>
          </a:p>
          <a:p>
            <a:pPr algn="just"/>
            <a:r>
              <a:rPr lang="en-US" sz="1800" b="1" dirty="0">
                <a:solidFill>
                  <a:schemeClr val="accent5"/>
                </a:solidFill>
                <a:latin typeface="Google Sans"/>
              </a:rPr>
              <a:t>How it works : </a:t>
            </a:r>
            <a:r>
              <a:rPr lang="en-US" sz="1600" dirty="0">
                <a:solidFill>
                  <a:srgbClr val="1F1F1F"/>
                </a:solidFill>
                <a:latin typeface="Google Sans"/>
              </a:rPr>
              <a:t>It works by integrating various sensors, actuators, and control mechanisms to enable real-time monitoring and automated control of water-related processes. For automatic water pump control feature utilizes sensors to monitor water levels in tanks or reservoirs and automatically activate or deactivate the water pumps based on the water level thresholds. The leakage detection and automatic valve control component employs sensors to detect leaks in the water distribution system and triggers automatic valve control to isolate the affected area, preventing water loss and damage.</a:t>
            </a:r>
          </a:p>
        </p:txBody>
      </p:sp>
      <p:sp>
        <p:nvSpPr>
          <p:cNvPr id="14" name="Rectangle 13">
            <a:extLst>
              <a:ext uri="{FF2B5EF4-FFF2-40B4-BE49-F238E27FC236}">
                <a16:creationId xmlns:a16="http://schemas.microsoft.com/office/drawing/2014/main" id="{0427D8D7-EF44-B4C7-95BD-F8A083CF4C0A}"/>
              </a:ext>
            </a:extLst>
          </p:cNvPr>
          <p:cNvSpPr/>
          <p:nvPr/>
        </p:nvSpPr>
        <p:spPr>
          <a:xfrm>
            <a:off x="308899" y="4099355"/>
            <a:ext cx="10806933" cy="2758645"/>
          </a:xfrm>
          <a:prstGeom prst="rect">
            <a:avLst/>
          </a:prstGeom>
          <a:solidFill>
            <a:srgbClr val="1D1D1D">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D25EACF8-E3B6-B2FB-AF5D-3FD03B11D7BE}"/>
              </a:ext>
            </a:extLst>
          </p:cNvPr>
          <p:cNvCxnSpPr>
            <a:cxnSpLocks/>
          </p:cNvCxnSpPr>
          <p:nvPr/>
        </p:nvCxnSpPr>
        <p:spPr>
          <a:xfrm flipV="1">
            <a:off x="3591368" y="4149531"/>
            <a:ext cx="0" cy="26702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0D996FD-193B-70E6-C54B-871F4398E6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5400000">
            <a:off x="-2982134" y="3534716"/>
            <a:ext cx="6286281" cy="322019"/>
          </a:xfrm>
          <a:prstGeom prst="rect">
            <a:avLst/>
          </a:prstGeom>
        </p:spPr>
      </p:pic>
      <p:sp>
        <p:nvSpPr>
          <p:cNvPr id="2" name="TextBox 1">
            <a:extLst>
              <a:ext uri="{FF2B5EF4-FFF2-40B4-BE49-F238E27FC236}">
                <a16:creationId xmlns:a16="http://schemas.microsoft.com/office/drawing/2014/main" id="{965CABA3-575E-951C-2E12-24035DEEA32A}"/>
              </a:ext>
            </a:extLst>
          </p:cNvPr>
          <p:cNvSpPr txBox="1"/>
          <p:nvPr/>
        </p:nvSpPr>
        <p:spPr>
          <a:xfrm>
            <a:off x="1073573" y="1829340"/>
            <a:ext cx="3358818" cy="1661993"/>
          </a:xfrm>
          <a:prstGeom prst="rect">
            <a:avLst/>
          </a:prstGeom>
          <a:noFill/>
        </p:spPr>
        <p:txBody>
          <a:bodyPr wrap="square" lIns="0" tIns="0" rIns="0" bIns="0" rtlCol="0">
            <a:spAutoFit/>
          </a:bodyPr>
          <a:lstStyle/>
          <a:p>
            <a:pPr algn="just"/>
            <a:r>
              <a:rPr lang="en-US" sz="1800" i="1" dirty="0">
                <a:solidFill>
                  <a:srgbClr val="1F1F1F"/>
                </a:solidFill>
                <a:latin typeface="Comic Sans MS" panose="030F0702030302020204" pitchFamily="66" charset="0"/>
              </a:rPr>
              <a:t>An innovative solution designed to revolutionize the way water resources are monitored, controlled, and conserved. </a:t>
            </a:r>
          </a:p>
          <a:p>
            <a:pPr algn="just"/>
            <a:r>
              <a:rPr lang="en-US" sz="1800" i="1" dirty="0">
                <a:solidFill>
                  <a:srgbClr val="1F1F1F"/>
                </a:solidFill>
                <a:latin typeface="Comic Sans MS" panose="030F0702030302020204" pitchFamily="66" charset="0"/>
              </a:rPr>
              <a:t>By integrating advanced technologies.</a:t>
            </a:r>
            <a:endParaRPr lang="en-IN" sz="1800" i="1" dirty="0">
              <a:solidFill>
                <a:srgbClr val="1F1F1F"/>
              </a:solidFill>
              <a:latin typeface="Comic Sans MS" panose="030F0702030302020204" pitchFamily="66" charset="0"/>
            </a:endParaRPr>
          </a:p>
        </p:txBody>
      </p:sp>
      <p:cxnSp>
        <p:nvCxnSpPr>
          <p:cNvPr id="30" name="Straight Connector 29">
            <a:extLst>
              <a:ext uri="{FF2B5EF4-FFF2-40B4-BE49-F238E27FC236}">
                <a16:creationId xmlns:a16="http://schemas.microsoft.com/office/drawing/2014/main" id="{A33A06BC-F9A4-1D06-D4AB-D2D05C1F4C36}"/>
              </a:ext>
            </a:extLst>
          </p:cNvPr>
          <p:cNvCxnSpPr>
            <a:cxnSpLocks/>
          </p:cNvCxnSpPr>
          <p:nvPr/>
        </p:nvCxnSpPr>
        <p:spPr>
          <a:xfrm flipV="1">
            <a:off x="7825432" y="4227335"/>
            <a:ext cx="0" cy="2553801"/>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AF4B7E7-C1AD-4EBD-417C-6E53E74959C6}"/>
              </a:ext>
            </a:extLst>
          </p:cNvPr>
          <p:cNvSpPr txBox="1"/>
          <p:nvPr/>
        </p:nvSpPr>
        <p:spPr>
          <a:xfrm>
            <a:off x="308899" y="579135"/>
            <a:ext cx="4266818" cy="1292662"/>
          </a:xfrm>
          <a:prstGeom prst="rect">
            <a:avLst/>
          </a:prstGeom>
          <a:noFill/>
        </p:spPr>
        <p:txBody>
          <a:bodyPr wrap="square" lIns="0" tIns="0" rIns="0" bIns="0" rtlCol="0">
            <a:spAutoFit/>
          </a:bodyPr>
          <a:lstStyle/>
          <a:p>
            <a:pPr algn="ctr"/>
            <a:r>
              <a:rPr lang="en-GB" sz="2800" b="1" dirty="0">
                <a:solidFill>
                  <a:schemeClr val="accent5"/>
                </a:solidFill>
                <a:latin typeface="Comic Sans MS" panose="030F0702030302020204" pitchFamily="66" charset="0"/>
              </a:rPr>
              <a:t>SMART WATER         MANAGEMENT SYSTEM</a:t>
            </a:r>
          </a:p>
        </p:txBody>
      </p:sp>
      <p:cxnSp>
        <p:nvCxnSpPr>
          <p:cNvPr id="33" name="Straight Connector 32">
            <a:extLst>
              <a:ext uri="{FF2B5EF4-FFF2-40B4-BE49-F238E27FC236}">
                <a16:creationId xmlns:a16="http://schemas.microsoft.com/office/drawing/2014/main" id="{686BF2A1-9350-AF31-862B-31669FFE7E0F}"/>
              </a:ext>
            </a:extLst>
          </p:cNvPr>
          <p:cNvCxnSpPr>
            <a:cxnSpLocks/>
          </p:cNvCxnSpPr>
          <p:nvPr/>
        </p:nvCxnSpPr>
        <p:spPr>
          <a:xfrm flipV="1">
            <a:off x="4580271" y="579135"/>
            <a:ext cx="0" cy="3355765"/>
          </a:xfrm>
          <a:prstGeom prst="line">
            <a:avLst/>
          </a:prstGeom>
          <a:ln>
            <a:solidFill>
              <a:srgbClr val="00A4A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81DF671-3A6C-DDC7-2554-D56686D5AE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941"/>
          <a:stretch/>
        </p:blipFill>
        <p:spPr>
          <a:xfrm rot="16200000" flipH="1">
            <a:off x="8510777" y="3177034"/>
            <a:ext cx="6286281" cy="1076169"/>
          </a:xfrm>
          <a:prstGeom prst="rect">
            <a:avLst/>
          </a:prstGeom>
        </p:spPr>
      </p:pic>
      <p:pic>
        <p:nvPicPr>
          <p:cNvPr id="22" name="Picture 21"/>
          <p:cNvPicPr/>
          <p:nvPr/>
        </p:nvPicPr>
        <p:blipFill rotWithShape="1">
          <a:blip r:embed="rId5" cstate="print">
            <a:extLst>
              <a:ext uri="{28A0092B-C50C-407E-A947-70E740481C1C}">
                <a14:useLocalDpi xmlns:a14="http://schemas.microsoft.com/office/drawing/2010/main" val="0"/>
              </a:ext>
            </a:extLst>
          </a:blip>
          <a:srcRect r="18136"/>
          <a:stretch/>
        </p:blipFill>
        <p:spPr>
          <a:xfrm>
            <a:off x="3664224" y="4227335"/>
            <a:ext cx="4027965" cy="2382362"/>
          </a:xfrm>
          <a:prstGeom prst="rect">
            <a:avLst/>
          </a:prstGeom>
        </p:spPr>
      </p:pic>
      <p:pic>
        <p:nvPicPr>
          <p:cNvPr id="24" name="Picture 23"/>
          <p:cNvPicPr/>
          <p:nvPr/>
        </p:nvPicPr>
        <p:blipFill>
          <a:blip r:embed="rId6" cstate="print">
            <a:extLst>
              <a:ext uri="{28A0092B-C50C-407E-A947-70E740481C1C}">
                <a14:useLocalDpi xmlns:a14="http://schemas.microsoft.com/office/drawing/2010/main" val="0"/>
              </a:ext>
            </a:extLst>
          </a:blip>
          <a:stretch>
            <a:fillRect/>
          </a:stretch>
        </p:blipFill>
        <p:spPr>
          <a:xfrm>
            <a:off x="367572" y="4227335"/>
            <a:ext cx="3129607" cy="2382362"/>
          </a:xfrm>
          <a:prstGeom prst="rect">
            <a:avLst/>
          </a:prstGeom>
        </p:spPr>
      </p:pic>
      <p:pic>
        <p:nvPicPr>
          <p:cNvPr id="25" name="Picture 24"/>
          <p:cNvPicPr/>
          <p:nvPr/>
        </p:nvPicPr>
        <p:blipFill>
          <a:blip r:embed="rId7" cstate="print">
            <a:extLst>
              <a:ext uri="{28A0092B-C50C-407E-A947-70E740481C1C}">
                <a14:useLocalDpi xmlns:a14="http://schemas.microsoft.com/office/drawing/2010/main" val="0"/>
              </a:ext>
            </a:extLst>
          </a:blip>
          <a:stretch>
            <a:fillRect/>
          </a:stretch>
        </p:blipFill>
        <p:spPr>
          <a:xfrm>
            <a:off x="8063793" y="4227335"/>
            <a:ext cx="2886167" cy="2407920"/>
          </a:xfrm>
          <a:prstGeom prst="rect">
            <a:avLst/>
          </a:prstGeom>
        </p:spPr>
      </p:pic>
    </p:spTree>
    <p:extLst>
      <p:ext uri="{BB962C8B-B14F-4D97-AF65-F5344CB8AC3E}">
        <p14:creationId xmlns:p14="http://schemas.microsoft.com/office/powerpoint/2010/main" val="343751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Default Theme">
  <a:themeElements>
    <a:clrScheme name="PTC 2015">
      <a:dk1>
        <a:srgbClr val="3A3A3B"/>
      </a:dk1>
      <a:lt1>
        <a:srgbClr val="FFFFFF"/>
      </a:lt1>
      <a:dk2>
        <a:srgbClr val="E57200"/>
      </a:dk2>
      <a:lt2>
        <a:srgbClr val="236192"/>
      </a:lt2>
      <a:accent1>
        <a:srgbClr val="009CDE"/>
      </a:accent1>
      <a:accent2>
        <a:srgbClr val="6DAD3C"/>
      </a:accent2>
      <a:accent3>
        <a:srgbClr val="007E75"/>
      </a:accent3>
      <a:accent4>
        <a:srgbClr val="EFA615"/>
      </a:accent4>
      <a:accent5>
        <a:srgbClr val="912F46"/>
      </a:accent5>
      <a:accent6>
        <a:srgbClr val="7F7F7F"/>
      </a:accent6>
      <a:hlink>
        <a:srgbClr val="8A204B"/>
      </a:hlink>
      <a:folHlink>
        <a:srgbClr val="833177"/>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400" dirty="0" smtClean="0"/>
        </a:defPPr>
      </a:lstStyle>
    </a:txDef>
  </a:objectDefaults>
  <a:extraClrSchemeLst/>
  <a:extLst>
    <a:ext uri="{05A4C25C-085E-4340-85A3-A5531E510DB2}">
      <thm15:themeFamily xmlns:thm15="http://schemas.microsoft.com/office/thememl/2012/main" name="Presentation1" id="{D0FDBA22-700F-4989-A7FA-CD6D6249C8E0}" vid="{C7695AED-94A5-4C03-8495-FADF623F77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434236C984E24FB1A0691052F5E0F1" ma:contentTypeVersion="15" ma:contentTypeDescription="Create a new document." ma:contentTypeScope="" ma:versionID="cbff1162d6e47b1e824622b9c7597471">
  <xsd:schema xmlns:xsd="http://www.w3.org/2001/XMLSchema" xmlns:xs="http://www.w3.org/2001/XMLSchema" xmlns:p="http://schemas.microsoft.com/office/2006/metadata/properties" xmlns:ns2="fd093bf4-0d4f-43ac-87db-556ec479db71" xmlns:ns3="7bbb8886-a280-40e7-9884-f6df8e18bf0a" targetNamespace="http://schemas.microsoft.com/office/2006/metadata/properties" ma:root="true" ma:fieldsID="11c0ca4e9cd5071a7799cf2dad6fe266" ns2:_="" ns3:_="">
    <xsd:import namespace="fd093bf4-0d4f-43ac-87db-556ec479db71"/>
    <xsd:import namespace="7bbb8886-a280-40e7-9884-f6df8e18bf0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DateTaken"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093bf4-0d4f-43ac-87db-556ec479db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8d95cd9-8d9c-4fa8-a0df-c330e5f279a6"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bbb8886-a280-40e7-9884-f6df8e18bf0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c8b32eae-a34a-45b7-bcfc-9f2f27e7fc4f}" ma:internalName="TaxCatchAll" ma:showField="CatchAllData" ma:web="7bbb8886-a280-40e7-9884-f6df8e18bf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7bbb8886-a280-40e7-9884-f6df8e18bf0a" xsi:nil="true"/>
    <lcf76f155ced4ddcb4097134ff3c332f xmlns="fd093bf4-0d4f-43ac-87db-556ec479db71">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A4AF2A-D4E1-4D94-AB33-F9AFED0284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d093bf4-0d4f-43ac-87db-556ec479db71"/>
    <ds:schemaRef ds:uri="7bbb8886-a280-40e7-9884-f6df8e18bf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39A62C9-6C14-455F-A390-0B36EEB489A3}">
  <ds:schemaRefs>
    <ds:schemaRef ds:uri="http://purl.org/dc/elements/1.1/"/>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schemas.microsoft.com/office/infopath/2007/PartnerControls"/>
    <ds:schemaRef ds:uri="7bbb8886-a280-40e7-9884-f6df8e18bf0a"/>
    <ds:schemaRef ds:uri="fd093bf4-0d4f-43ac-87db-556ec479db71"/>
    <ds:schemaRef ds:uri="http://www.w3.org/XML/1998/namespace"/>
    <ds:schemaRef ds:uri="http://purl.org/dc/terms/"/>
  </ds:schemaRefs>
</ds:datastoreItem>
</file>

<file path=customXml/itemProps3.xml><?xml version="1.0" encoding="utf-8"?>
<ds:datastoreItem xmlns:ds="http://schemas.openxmlformats.org/officeDocument/2006/customXml" ds:itemID="{41C3E32B-CBC5-4AB4-8119-DC331C82A6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4387</Words>
  <Application>Microsoft Office PowerPoint</Application>
  <PresentationFormat>Widescreen</PresentationFormat>
  <Paragraphs>228</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Arial Narrow</vt:lpstr>
      <vt:lpstr>Calibri</vt:lpstr>
      <vt:lpstr>Comic Sans MS</vt:lpstr>
      <vt:lpstr>Franklin Gothic Book</vt:lpstr>
      <vt:lpstr>Futura Lt BT</vt:lpstr>
      <vt:lpstr>Glacial Indifference</vt:lpstr>
      <vt:lpstr>Google Sans</vt:lpstr>
      <vt:lpstr>1_Default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Centre OF EXCELLENCE on Digital transformation technology dissemination, testing, R&amp;D, CFC, Incubation and Industry DOMAIN  Skill development for Industry ready workforce</dc:title>
  <dc:creator/>
  <cp:lastModifiedBy/>
  <cp:revision>5</cp:revision>
  <dcterms:modified xsi:type="dcterms:W3CDTF">2024-04-06T10:55:00Z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0x0101002F434236C984E24FB1A0691052F5E0F1</vt:lpwstr>
  </property>
  <property fmtid="{D5CDD505-2E9C-101B-9397-08002B2CF9AE}" pid="3" name="_dlc_DocIdItemGuid">
    <vt:lpwstr>3fb84e18-7471-4f2e-85bd-f630ca668b57</vt:lpwstr>
  </property>
  <property fmtid="{D5CDD505-2E9C-101B-9397-08002B2CF9AE}" pid="4" name="MediaServiceImageTags">
    <vt:lpwstr/>
  </property>
</Properties>
</file>